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67" r:id="rId3"/>
    <p:sldId id="257" r:id="rId4"/>
    <p:sldId id="258" r:id="rId5"/>
    <p:sldId id="272" r:id="rId6"/>
    <p:sldId id="273" r:id="rId7"/>
    <p:sldId id="274" r:id="rId8"/>
    <p:sldId id="259" r:id="rId9"/>
    <p:sldId id="277" r:id="rId10"/>
    <p:sldId id="263" r:id="rId11"/>
    <p:sldId id="278" r:id="rId12"/>
    <p:sldId id="279"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242F60"/>
    <a:srgbClr val="F99F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7" autoAdjust="0"/>
    <p:restoredTop sz="91512" autoAdjust="0"/>
  </p:normalViewPr>
  <p:slideViewPr>
    <p:cSldViewPr snapToGrid="0" snapToObjects="1">
      <p:cViewPr varScale="1">
        <p:scale>
          <a:sx n="59" d="100"/>
          <a:sy n="59" d="100"/>
        </p:scale>
        <p:origin x="8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A719FA9-C826-5F4A-9FC9-D424076A601A}" type="datetimeFigureOut">
              <a:rPr lang="en-US" smtClean="0"/>
              <a:t>7/19/2022</a:t>
            </a:fld>
            <a:endParaRPr lang="en-US"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0C2D234-EA52-2549-A4B0-6608ED9F8FCD}" type="slidenum">
              <a:rPr lang="en-US" smtClean="0"/>
              <a:t>‹#›</a:t>
            </a:fld>
            <a:endParaRPr lang="en-US" dirty="0"/>
          </a:p>
        </p:txBody>
      </p:sp>
    </p:spTree>
    <p:extLst>
      <p:ext uri="{BB962C8B-B14F-4D97-AF65-F5344CB8AC3E}">
        <p14:creationId xmlns:p14="http://schemas.microsoft.com/office/powerpoint/2010/main" val="842217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040F059-2335-F949-9EDA-B3180674593A}" type="datetimeFigureOut">
              <a:rPr lang="en-US" smtClean="0"/>
              <a:t>7/19/2022</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6DBBC04-AA91-1A4B-ADE0-7B6CDDE5BB75}" type="slidenum">
              <a:rPr lang="en-US" smtClean="0"/>
              <a:t>‹#›</a:t>
            </a:fld>
            <a:endParaRPr lang="en-US" dirty="0"/>
          </a:p>
        </p:txBody>
      </p:sp>
    </p:spTree>
    <p:extLst>
      <p:ext uri="{BB962C8B-B14F-4D97-AF65-F5344CB8AC3E}">
        <p14:creationId xmlns:p14="http://schemas.microsoft.com/office/powerpoint/2010/main" val="404324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Swansea University has a duty to ensure that appropriate H&amp;S measures are in place to protect students whilst taking part in University activity.  This includes ensuring that effective arrangements are in place during placements.  The University must demonstrate due diligence in ensuring risks to students are minimised so far as is reasonable when authorising placements.    The University has the right to withhold approval for any placement where: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information provided by the host organisation does not provide assurance that H&amp;S risks are adequately controlled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host organisation has not provided sufficient H&amp;S information for the University to consider</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a:t>
            </a:r>
            <a:r>
              <a:rPr lang="en-GB" sz="1200" kern="1200" baseline="0" dirty="0">
                <a:solidFill>
                  <a:schemeClr val="tx1"/>
                </a:solidFill>
                <a:effectLst/>
                <a:latin typeface="+mn-lt"/>
                <a:ea typeface="+mn-ea"/>
                <a:cs typeface="+mn-cs"/>
              </a:rPr>
              <a:t> risks associated with the placement are high </a:t>
            </a:r>
          </a:p>
          <a:p>
            <a:pPr marL="171450" lvl="0" indent="-171450">
              <a:buFont typeface="Arial" panose="020B0604020202020204" pitchFamily="34" charset="0"/>
              <a:buChar char="•"/>
            </a:pPr>
            <a:r>
              <a:rPr lang="en-GB" sz="1200" kern="1200" baseline="0" dirty="0">
                <a:solidFill>
                  <a:schemeClr val="tx1"/>
                </a:solidFill>
                <a:effectLst/>
                <a:latin typeface="+mn-lt"/>
                <a:ea typeface="+mn-ea"/>
                <a:cs typeface="+mn-cs"/>
              </a:rPr>
              <a:t>the international travel risk assessment prohibits travel to the country/ region where the placement is located (even if this is the home country of the student)</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B6DBBC04-AA91-1A4B-ADE0-7B6CDDE5BB75}" type="slidenum">
              <a:rPr lang="en-US" smtClean="0"/>
              <a:t>2</a:t>
            </a:fld>
            <a:endParaRPr lang="en-US" dirty="0"/>
          </a:p>
        </p:txBody>
      </p:sp>
    </p:spTree>
    <p:extLst>
      <p:ext uri="{BB962C8B-B14F-4D97-AF65-F5344CB8AC3E}">
        <p14:creationId xmlns:p14="http://schemas.microsoft.com/office/powerpoint/2010/main" val="1690010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6DBBC04-AA91-1A4B-ADE0-7B6CDDE5BB75}" type="slidenum">
              <a:rPr lang="en-US" smtClean="0"/>
              <a:t>6</a:t>
            </a:fld>
            <a:endParaRPr lang="en-US" dirty="0"/>
          </a:p>
        </p:txBody>
      </p:sp>
    </p:spTree>
    <p:extLst>
      <p:ext uri="{BB962C8B-B14F-4D97-AF65-F5344CB8AC3E}">
        <p14:creationId xmlns:p14="http://schemas.microsoft.com/office/powerpoint/2010/main" val="5258455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242F60"/>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16706" y="5011312"/>
            <a:ext cx="20430938" cy="1412258"/>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r="6944"/>
          <a:stretch/>
        </p:blipFill>
        <p:spPr>
          <a:xfrm>
            <a:off x="1664965" y="2582562"/>
            <a:ext cx="8862070" cy="1688696"/>
          </a:xfrm>
          <a:prstGeom prst="rect">
            <a:avLst/>
          </a:prstGeom>
        </p:spPr>
      </p:pic>
    </p:spTree>
    <p:extLst>
      <p:ext uri="{BB962C8B-B14F-4D97-AF65-F5344CB8AC3E}">
        <p14:creationId xmlns:p14="http://schemas.microsoft.com/office/powerpoint/2010/main" val="514926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50" y="1374775"/>
            <a:ext cx="617113" cy="617113"/>
          </a:xfrm>
          <a:prstGeom prst="rect">
            <a:avLst/>
          </a:prstGeom>
        </p:spPr>
      </p:pic>
      <p:pic>
        <p:nvPicPr>
          <p:cNvPr id="12" name="Picture 11"/>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49" y="1374775"/>
            <a:ext cx="617113" cy="617113"/>
          </a:xfrm>
          <a:prstGeom prst="rect">
            <a:avLst/>
          </a:prstGeom>
        </p:spPr>
      </p:pic>
      <p:pic>
        <p:nvPicPr>
          <p:cNvPr id="14" name="Picture 13"/>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49" y="1374775"/>
            <a:ext cx="617113" cy="617113"/>
          </a:xfrm>
          <a:prstGeom prst="rect">
            <a:avLst/>
          </a:prstGeom>
        </p:spPr>
      </p:pic>
      <p:pic>
        <p:nvPicPr>
          <p:cNvPr id="12" name="Picture 11"/>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49" y="1374775"/>
            <a:ext cx="617113" cy="617113"/>
          </a:xfrm>
          <a:prstGeom prst="rect">
            <a:avLst/>
          </a:prstGeom>
        </p:spPr>
      </p:pic>
      <p:pic>
        <p:nvPicPr>
          <p:cNvPr id="14" name="Picture 13"/>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9" name="Content Placeholder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49" y="1374775"/>
            <a:ext cx="617113" cy="617113"/>
          </a:xfrm>
          <a:prstGeom prst="rect">
            <a:avLst/>
          </a:prstGeom>
        </p:spPr>
      </p:pic>
      <p:pic>
        <p:nvPicPr>
          <p:cNvPr id="12" name="Content Placeholder 3"/>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48" y="1374775"/>
            <a:ext cx="617113" cy="617113"/>
          </a:xfrm>
          <a:prstGeom prst="rect">
            <a:avLst/>
          </a:prstGeom>
        </p:spPr>
      </p:pic>
      <p:pic>
        <p:nvPicPr>
          <p:cNvPr id="14" name="Picture 13"/>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49" y="1374775"/>
            <a:ext cx="617113" cy="617113"/>
          </a:xfrm>
          <a:prstGeom prst="rect">
            <a:avLst/>
          </a:prstGeom>
        </p:spPr>
      </p:pic>
      <p:pic>
        <p:nvPicPr>
          <p:cNvPr id="12" name="Picture 11"/>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49" y="1374775"/>
            <a:ext cx="617113" cy="617113"/>
          </a:xfrm>
          <a:prstGeom prst="rect">
            <a:avLst/>
          </a:prstGeom>
        </p:spPr>
      </p:pic>
      <p:pic>
        <p:nvPicPr>
          <p:cNvPr id="14" name="Picture 13"/>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7248" y="1374775"/>
            <a:ext cx="617113" cy="617113"/>
          </a:xfrm>
          <a:prstGeom prst="rect">
            <a:avLst/>
          </a:prstGeom>
        </p:spPr>
      </p:pic>
      <p:pic>
        <p:nvPicPr>
          <p:cNvPr id="12" name="Picture 11"/>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a:off x="8081319" y="1374775"/>
            <a:ext cx="5040000" cy="5040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2355588"/>
            <a:ext cx="7426325" cy="755912"/>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475200"/>
            <a:ext cx="7426325" cy="30907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a:off x="387247" y="1374775"/>
            <a:ext cx="617113" cy="617113"/>
          </a:xfrm>
          <a:prstGeom prst="rect">
            <a:avLst/>
          </a:prstGeom>
        </p:spPr>
      </p:pic>
      <p:pic>
        <p:nvPicPr>
          <p:cNvPr id="14" name="Picture 13"/>
          <p:cNvPicPr>
            <a:picLocks noChangeAspect="1"/>
          </p:cNvPicPr>
          <p:nvPr userDrawn="1"/>
        </p:nvPicPr>
        <p:blipFill>
          <a:blip r:embed="rId3">
            <a:alphaModFix amt="50000"/>
            <a:extLst>
              <a:ext uri="{28A0092B-C50C-407E-A947-70E740481C1C}">
                <a14:useLocalDpi xmlns:a14="http://schemas.microsoft.com/office/drawing/2010/main" val="0"/>
              </a:ext>
            </a:extLst>
          </a:blip>
          <a:stretch>
            <a:fillRect/>
          </a:stretch>
        </p:blipFill>
        <p:spPr>
          <a:xfrm flipH="1">
            <a:off x="8058575" y="1374775"/>
            <a:ext cx="5040000" cy="5040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Text Placeholder 9"/>
          <p:cNvSpPr>
            <a:spLocks noGrp="1"/>
          </p:cNvSpPr>
          <p:nvPr>
            <p:ph type="body" sz="quarter" idx="10"/>
          </p:nvPr>
        </p:nvSpPr>
        <p:spPr>
          <a:xfrm>
            <a:off x="295275" y="1358900"/>
            <a:ext cx="11678422" cy="1295400"/>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11" name="Text Placeholder 9"/>
          <p:cNvSpPr>
            <a:spLocks noGrp="1"/>
          </p:cNvSpPr>
          <p:nvPr>
            <p:ph type="body" sz="quarter" idx="11"/>
          </p:nvPr>
        </p:nvSpPr>
        <p:spPr>
          <a:xfrm>
            <a:off x="295275" y="2781300"/>
            <a:ext cx="11678422" cy="622300"/>
          </a:xfrm>
        </p:spPr>
        <p:txBody>
          <a:bodyPr>
            <a:normAutofit/>
          </a:bodyPr>
          <a:lstStyle>
            <a:lvl1pPr marL="0" indent="0">
              <a:buNone/>
              <a:defRPr sz="2800" b="1" i="0">
                <a:solidFill>
                  <a:srgbClr val="F99F1B"/>
                </a:solidFill>
                <a:latin typeface="Arial" charset="0"/>
                <a:ea typeface="Arial" charset="0"/>
                <a:cs typeface="Arial" charset="0"/>
              </a:defRPr>
            </a:lvl1pPr>
          </a:lstStyle>
          <a:p>
            <a:pPr lvl="0"/>
            <a:endParaRPr lang="en-US" dirty="0"/>
          </a:p>
        </p:txBody>
      </p:sp>
      <p:sp>
        <p:nvSpPr>
          <p:cNvPr id="13" name="Text Placeholder 9"/>
          <p:cNvSpPr>
            <a:spLocks noGrp="1"/>
          </p:cNvSpPr>
          <p:nvPr>
            <p:ph type="body" sz="quarter" idx="12"/>
          </p:nvPr>
        </p:nvSpPr>
        <p:spPr>
          <a:xfrm>
            <a:off x="295275" y="3568700"/>
            <a:ext cx="11678422" cy="29972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spTree>
    <p:extLst>
      <p:ext uri="{BB962C8B-B14F-4D97-AF65-F5344CB8AC3E}">
        <p14:creationId xmlns:p14="http://schemas.microsoft.com/office/powerpoint/2010/main" val="17411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cxnSp>
        <p:nvCxnSpPr>
          <p:cNvPr id="7" name="Straight Connector 6"/>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9" name="Text Placeholder 9"/>
          <p:cNvSpPr>
            <a:spLocks noGrp="1"/>
          </p:cNvSpPr>
          <p:nvPr>
            <p:ph type="body" sz="quarter" idx="13"/>
          </p:nvPr>
        </p:nvSpPr>
        <p:spPr>
          <a:xfrm>
            <a:off x="295275" y="1358900"/>
            <a:ext cx="2752725" cy="3581400"/>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3" name="Picture Placeholder 2"/>
          <p:cNvSpPr>
            <a:spLocks noGrp="1"/>
          </p:cNvSpPr>
          <p:nvPr>
            <p:ph type="pic" sz="quarter" idx="14"/>
          </p:nvPr>
        </p:nvSpPr>
        <p:spPr>
          <a:xfrm>
            <a:off x="3257550" y="1358900"/>
            <a:ext cx="5676900" cy="5295900"/>
          </a:xfrm>
        </p:spPr>
        <p:txBody>
          <a:bodyPr/>
          <a:lstStyle/>
          <a:p>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Section Header">
    <p:bg>
      <p:bgPr>
        <a:solidFill>
          <a:srgbClr val="242F60"/>
        </a:solidFill>
        <a:effectLst/>
      </p:bgPr>
    </p:bg>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6376087" y="2667000"/>
            <a:ext cx="5597610" cy="2514600"/>
          </a:xfrm>
        </p:spPr>
        <p:txBody>
          <a:bodyPr>
            <a:normAutofit/>
          </a:bodyPr>
          <a:lstStyle>
            <a:lvl1pPr marL="0" indent="0">
              <a:buNone/>
              <a:defRPr sz="3600" b="1" i="0">
                <a:solidFill>
                  <a:schemeClr val="bg1"/>
                </a:solidFill>
                <a:latin typeface="Arial" charset="0"/>
                <a:ea typeface="Arial" charset="0"/>
                <a:cs typeface="Arial" charset="0"/>
              </a:defRPr>
            </a:lvl1pPr>
          </a:lstStyle>
          <a:p>
            <a:pPr lvl="0"/>
            <a:endParaRPr lang="en-US" dirty="0"/>
          </a:p>
        </p:txBody>
      </p:sp>
      <p:cxnSp>
        <p:nvCxnSpPr>
          <p:cNvPr id="9" name="Straight Connector 8"/>
          <p:cNvCxnSpPr/>
          <p:nvPr userDrawn="1"/>
        </p:nvCxnSpPr>
        <p:spPr>
          <a:xfrm>
            <a:off x="6376086" y="1011074"/>
            <a:ext cx="563468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sp>
        <p:nvSpPr>
          <p:cNvPr id="12" name="Picture Placeholder 11"/>
          <p:cNvSpPr>
            <a:spLocks noGrp="1"/>
          </p:cNvSpPr>
          <p:nvPr>
            <p:ph type="pic" sz="quarter" idx="13"/>
          </p:nvPr>
        </p:nvSpPr>
        <p:spPr>
          <a:xfrm>
            <a:off x="0" y="0"/>
            <a:ext cx="6096000" cy="6858000"/>
          </a:xfrm>
        </p:spPr>
        <p:txBody>
          <a:bodyPr/>
          <a:lstStyle/>
          <a:p>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r="6038"/>
          <a:stretch/>
        </p:blipFill>
        <p:spPr>
          <a:xfrm>
            <a:off x="8764733" y="200672"/>
            <a:ext cx="3258216" cy="614874"/>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Custom Layout">
    <p:bg>
      <p:bgPr>
        <a:solidFill>
          <a:srgbClr val="242F6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r="6038"/>
          <a:stretch/>
        </p:blipFill>
        <p:spPr>
          <a:xfrm>
            <a:off x="7860347" y="188126"/>
            <a:ext cx="3937205" cy="557257"/>
          </a:xfrm>
          <a:prstGeom prst="rect">
            <a:avLst/>
          </a:prstGeom>
        </p:spPr>
      </p:pic>
      <p:cxnSp>
        <p:nvCxnSpPr>
          <p:cNvPr id="7" name="Straight Connector 6"/>
          <p:cNvCxnSpPr/>
          <p:nvPr userDrawn="1"/>
        </p:nvCxnSpPr>
        <p:spPr>
          <a:xfrm>
            <a:off x="394448" y="887506"/>
            <a:ext cx="11403104"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sp>
        <p:nvSpPr>
          <p:cNvPr id="8" name="Text Placeholder 13"/>
          <p:cNvSpPr>
            <a:spLocks noGrp="1"/>
          </p:cNvSpPr>
          <p:nvPr>
            <p:ph type="body" sz="quarter" idx="13"/>
          </p:nvPr>
        </p:nvSpPr>
        <p:spPr>
          <a:xfrm>
            <a:off x="394447" y="2226733"/>
            <a:ext cx="11176664" cy="2446867"/>
          </a:xfrm>
        </p:spPr>
        <p:txBody>
          <a:bodyPr>
            <a:normAutofit/>
          </a:bodyPr>
          <a:lstStyle>
            <a:lvl1pPr marL="0" indent="0">
              <a:buNone/>
              <a:defRPr sz="4000" b="1" i="0">
                <a:solidFill>
                  <a:schemeClr val="bg1"/>
                </a:solidFill>
                <a:latin typeface="Arial" charset="0"/>
                <a:ea typeface="Arial" charset="0"/>
                <a:cs typeface="Arial" charset="0"/>
              </a:defRPr>
            </a:lvl1pPr>
          </a:lstStyle>
          <a:p>
            <a:pPr lvl="0"/>
            <a:endParaRPr lang="en-US" dirty="0"/>
          </a:p>
        </p:txBody>
      </p:sp>
      <p:pic>
        <p:nvPicPr>
          <p:cNvPr id="11" name="Content Placeholder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87026" y="5733428"/>
            <a:ext cx="822817" cy="617113"/>
          </a:xfrm>
          <a:prstGeom prst="rect">
            <a:avLst/>
          </a:prstGeom>
        </p:spPr>
      </p:pic>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7585" y="5733428"/>
            <a:ext cx="822817" cy="617113"/>
          </a:xfrm>
          <a:prstGeom prst="rect">
            <a:avLst/>
          </a:prstGeom>
        </p:spPr>
      </p:pic>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578634" y="5733428"/>
            <a:ext cx="822817" cy="617113"/>
          </a:xfrm>
          <a:prstGeom prst="rect">
            <a:avLst/>
          </a:prstGeom>
        </p:spPr>
      </p:pic>
      <p:pic>
        <p:nvPicPr>
          <p:cNvPr id="14" name="Picture 1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635980" y="5733428"/>
            <a:ext cx="822817" cy="617113"/>
          </a:xfrm>
          <a:prstGeom prst="rect">
            <a:avLst/>
          </a:prstGeom>
        </p:spPr>
      </p:pic>
      <p:pic>
        <p:nvPicPr>
          <p:cNvPr id="15" name="Picture 1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729684" y="5733428"/>
            <a:ext cx="822817" cy="617113"/>
          </a:xfrm>
          <a:prstGeom prst="rect">
            <a:avLst/>
          </a:prstGeom>
        </p:spPr>
      </p:pic>
      <p:pic>
        <p:nvPicPr>
          <p:cNvPr id="16" name="Picture 15"/>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031782" y="5733428"/>
            <a:ext cx="822817" cy="617113"/>
          </a:xfrm>
          <a:prstGeom prst="rect">
            <a:avLst/>
          </a:prstGeom>
        </p:spPr>
      </p:pic>
      <p:pic>
        <p:nvPicPr>
          <p:cNvPr id="17" name="Picture 16"/>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6182831" y="5733428"/>
            <a:ext cx="822817" cy="617113"/>
          </a:xfrm>
          <a:prstGeom prst="rect">
            <a:avLst/>
          </a:prstGeom>
        </p:spPr>
      </p:pic>
      <p:pic>
        <p:nvPicPr>
          <p:cNvPr id="18" name="Picture 17"/>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484930" y="5733428"/>
            <a:ext cx="822817" cy="617113"/>
          </a:xfrm>
          <a:prstGeom prst="rect">
            <a:avLst/>
          </a:prstGeom>
        </p:spPr>
      </p:pic>
      <p:pic>
        <p:nvPicPr>
          <p:cNvPr id="19" name="Picture 18"/>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flipH="1">
            <a:off x="7333881" y="5733428"/>
            <a:ext cx="822817" cy="617113"/>
          </a:xfrm>
          <a:prstGeom prst="rect">
            <a:avLst/>
          </a:prstGeom>
        </p:spPr>
      </p:pic>
      <p:pic>
        <p:nvPicPr>
          <p:cNvPr id="20" name="Picture 19"/>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880733" y="5733428"/>
            <a:ext cx="822817" cy="617113"/>
          </a:xfrm>
          <a:prstGeom prst="rect">
            <a:avLst/>
          </a:prstGeom>
        </p:spPr>
      </p:pic>
    </p:spTree>
    <p:extLst>
      <p:ext uri="{BB962C8B-B14F-4D97-AF65-F5344CB8AC3E}">
        <p14:creationId xmlns:p14="http://schemas.microsoft.com/office/powerpoint/2010/main" val="305045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6376087" y="1358900"/>
            <a:ext cx="5597610" cy="1295400"/>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cxnSp>
        <p:nvCxnSpPr>
          <p:cNvPr id="9" name="Straight Connector 8"/>
          <p:cNvCxnSpPr/>
          <p:nvPr userDrawn="1"/>
        </p:nvCxnSpPr>
        <p:spPr>
          <a:xfrm>
            <a:off x="6376086" y="1011074"/>
            <a:ext cx="563468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2" name="Picture Placeholder 11"/>
          <p:cNvSpPr>
            <a:spLocks noGrp="1"/>
          </p:cNvSpPr>
          <p:nvPr>
            <p:ph type="pic" sz="quarter" idx="13"/>
          </p:nvPr>
        </p:nvSpPr>
        <p:spPr>
          <a:xfrm>
            <a:off x="0" y="0"/>
            <a:ext cx="6096000" cy="6858000"/>
          </a:xfrm>
        </p:spPr>
        <p:txBody>
          <a:bodyPr/>
          <a:lstStyle/>
          <a:p>
            <a:endParaRPr lang="en-US" dirty="0"/>
          </a:p>
        </p:txBody>
      </p:sp>
      <p:sp>
        <p:nvSpPr>
          <p:cNvPr id="13" name="Text Placeholder 9"/>
          <p:cNvSpPr>
            <a:spLocks noGrp="1"/>
          </p:cNvSpPr>
          <p:nvPr>
            <p:ph type="body" sz="quarter" idx="12"/>
          </p:nvPr>
        </p:nvSpPr>
        <p:spPr>
          <a:xfrm>
            <a:off x="6376085" y="2882900"/>
            <a:ext cx="5597611" cy="36830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spTree>
    <p:extLst>
      <p:ext uri="{BB962C8B-B14F-4D97-AF65-F5344CB8AC3E}">
        <p14:creationId xmlns:p14="http://schemas.microsoft.com/office/powerpoint/2010/main" val="58120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6376087" y="1358900"/>
            <a:ext cx="5597610" cy="1295400"/>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8" name="Text Placeholder 9"/>
          <p:cNvSpPr>
            <a:spLocks noGrp="1"/>
          </p:cNvSpPr>
          <p:nvPr>
            <p:ph type="body" sz="quarter" idx="12"/>
          </p:nvPr>
        </p:nvSpPr>
        <p:spPr>
          <a:xfrm>
            <a:off x="6376085" y="2882900"/>
            <a:ext cx="5597611" cy="36830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cxnSp>
        <p:nvCxnSpPr>
          <p:cNvPr id="9" name="Straight Connector 8"/>
          <p:cNvCxnSpPr/>
          <p:nvPr userDrawn="1"/>
        </p:nvCxnSpPr>
        <p:spPr>
          <a:xfrm>
            <a:off x="6376086" y="1011074"/>
            <a:ext cx="563468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2" name="Picture Placeholder 11"/>
          <p:cNvSpPr>
            <a:spLocks noGrp="1"/>
          </p:cNvSpPr>
          <p:nvPr>
            <p:ph type="pic" sz="quarter" idx="13"/>
          </p:nvPr>
        </p:nvSpPr>
        <p:spPr>
          <a:xfrm>
            <a:off x="0" y="0"/>
            <a:ext cx="6096000" cy="3568700"/>
          </a:xfrm>
        </p:spPr>
        <p:txBody>
          <a:bodyPr/>
          <a:lstStyle/>
          <a:p>
            <a:endParaRPr lang="en-US" dirty="0"/>
          </a:p>
        </p:txBody>
      </p:sp>
      <p:sp>
        <p:nvSpPr>
          <p:cNvPr id="3" name="Text Placeholder 2"/>
          <p:cNvSpPr>
            <a:spLocks noGrp="1"/>
          </p:cNvSpPr>
          <p:nvPr>
            <p:ph type="body" sz="quarter" idx="14"/>
          </p:nvPr>
        </p:nvSpPr>
        <p:spPr>
          <a:xfrm>
            <a:off x="0" y="3568700"/>
            <a:ext cx="6096000" cy="3289300"/>
          </a:xfrm>
          <a:solidFill>
            <a:srgbClr val="242F60"/>
          </a:solidFill>
        </p:spPr>
        <p:txBody>
          <a:bodyPr anchor="ctr"/>
          <a:lstStyle>
            <a:lvl1pPr marL="0" indent="0" algn="ctr">
              <a:buNone/>
              <a:defRPr b="1" i="0">
                <a:solidFill>
                  <a:srgbClr val="F99F1B"/>
                </a:solidFill>
                <a:latin typeface="Arial" charset="0"/>
                <a:ea typeface="Arial" charset="0"/>
                <a:cs typeface="Arial" charset="0"/>
              </a:defRPr>
            </a:lvl1pPr>
          </a:lstStyle>
          <a:p>
            <a:pPr lvl="0"/>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Text Placeholder 9"/>
          <p:cNvSpPr>
            <a:spLocks noGrp="1"/>
          </p:cNvSpPr>
          <p:nvPr>
            <p:ph type="body" sz="quarter" idx="10"/>
          </p:nvPr>
        </p:nvSpPr>
        <p:spPr>
          <a:xfrm>
            <a:off x="6376087" y="1358900"/>
            <a:ext cx="5597610" cy="800100"/>
          </a:xfrm>
        </p:spPr>
        <p:txBody>
          <a:bodyPr>
            <a:normAutofit/>
          </a:bodyPr>
          <a:lstStyle>
            <a:lvl1pPr marL="0" indent="0">
              <a:buNone/>
              <a:defRPr sz="3600" b="1" i="0">
                <a:solidFill>
                  <a:srgbClr val="242F60"/>
                </a:solidFill>
                <a:latin typeface="Arial" charset="0"/>
                <a:ea typeface="Arial" charset="0"/>
                <a:cs typeface="Arial" charset="0"/>
              </a:defRPr>
            </a:lvl1pPr>
          </a:lstStyle>
          <a:p>
            <a:pPr lvl="0"/>
            <a:endParaRPr lang="en-US" dirty="0"/>
          </a:p>
        </p:txBody>
      </p:sp>
      <p:sp>
        <p:nvSpPr>
          <p:cNvPr id="8" name="Text Placeholder 9"/>
          <p:cNvSpPr>
            <a:spLocks noGrp="1"/>
          </p:cNvSpPr>
          <p:nvPr>
            <p:ph type="body" sz="quarter" idx="12"/>
          </p:nvPr>
        </p:nvSpPr>
        <p:spPr>
          <a:xfrm>
            <a:off x="6376086" y="2413000"/>
            <a:ext cx="5597611" cy="1866900"/>
          </a:xfrm>
        </p:spPr>
        <p:txBody>
          <a:bodyPr>
            <a:normAutofit/>
          </a:bodyPr>
          <a:lstStyle>
            <a:lvl1pPr marL="342900" indent="-342900">
              <a:buFont typeface="Arial" charset="0"/>
              <a:buChar char="•"/>
              <a:defRPr sz="2800" b="0" i="0">
                <a:solidFill>
                  <a:srgbClr val="242F60"/>
                </a:solidFill>
                <a:latin typeface="Arial" charset="0"/>
                <a:ea typeface="Arial" charset="0"/>
                <a:cs typeface="Arial" charset="0"/>
              </a:defRPr>
            </a:lvl1pPr>
          </a:lstStyle>
          <a:p>
            <a:pPr lvl="0"/>
            <a:endParaRPr lang="en-US" dirty="0"/>
          </a:p>
        </p:txBody>
      </p:sp>
      <p:cxnSp>
        <p:nvCxnSpPr>
          <p:cNvPr id="9" name="Straight Connector 8"/>
          <p:cNvCxnSpPr/>
          <p:nvPr userDrawn="1"/>
        </p:nvCxnSpPr>
        <p:spPr>
          <a:xfrm>
            <a:off x="6376086" y="1011074"/>
            <a:ext cx="563468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2" name="Picture Placeholder 11"/>
          <p:cNvSpPr>
            <a:spLocks noGrp="1"/>
          </p:cNvSpPr>
          <p:nvPr>
            <p:ph type="pic" sz="quarter" idx="13"/>
          </p:nvPr>
        </p:nvSpPr>
        <p:spPr>
          <a:xfrm>
            <a:off x="3073400" y="0"/>
            <a:ext cx="3022600" cy="4584700"/>
          </a:xfrm>
        </p:spPr>
        <p:txBody>
          <a:bodyPr/>
          <a:lstStyle/>
          <a:p>
            <a:endParaRPr lang="en-US" dirty="0"/>
          </a:p>
        </p:txBody>
      </p:sp>
      <p:sp>
        <p:nvSpPr>
          <p:cNvPr id="3" name="Text Placeholder 2"/>
          <p:cNvSpPr>
            <a:spLocks noGrp="1"/>
          </p:cNvSpPr>
          <p:nvPr>
            <p:ph type="body" sz="quarter" idx="14"/>
          </p:nvPr>
        </p:nvSpPr>
        <p:spPr>
          <a:xfrm>
            <a:off x="0" y="4584700"/>
            <a:ext cx="6096000" cy="2273300"/>
          </a:xfrm>
          <a:noFill/>
        </p:spPr>
        <p:txBody>
          <a:bodyPr anchor="ctr"/>
          <a:lstStyle>
            <a:lvl1pPr marL="0" indent="0" algn="ctr">
              <a:buNone/>
              <a:defRPr b="1" i="0">
                <a:solidFill>
                  <a:srgbClr val="F99F1B"/>
                </a:solidFill>
                <a:latin typeface="Arial" charset="0"/>
                <a:ea typeface="Arial" charset="0"/>
                <a:cs typeface="Arial" charset="0"/>
              </a:defRPr>
            </a:lvl1pPr>
          </a:lstStyle>
          <a:p>
            <a:pPr lvl="0"/>
            <a:endParaRPr lang="en-US" dirty="0"/>
          </a:p>
        </p:txBody>
      </p:sp>
      <p:sp>
        <p:nvSpPr>
          <p:cNvPr id="11" name="Picture Placeholder 11"/>
          <p:cNvSpPr>
            <a:spLocks noGrp="1"/>
          </p:cNvSpPr>
          <p:nvPr>
            <p:ph type="pic" sz="quarter" idx="15"/>
          </p:nvPr>
        </p:nvSpPr>
        <p:spPr>
          <a:xfrm>
            <a:off x="6096000" y="4584700"/>
            <a:ext cx="3022600" cy="2273300"/>
          </a:xfrm>
        </p:spPr>
        <p:txBody>
          <a:bodyPr/>
          <a:lstStyle/>
          <a:p>
            <a:endParaRPr lang="en-US" dirty="0"/>
          </a:p>
        </p:txBody>
      </p:sp>
      <p:sp>
        <p:nvSpPr>
          <p:cNvPr id="13" name="Text Placeholder 2"/>
          <p:cNvSpPr>
            <a:spLocks noGrp="1"/>
          </p:cNvSpPr>
          <p:nvPr>
            <p:ph type="body" sz="quarter" idx="16"/>
          </p:nvPr>
        </p:nvSpPr>
        <p:spPr>
          <a:xfrm>
            <a:off x="9118600" y="4584700"/>
            <a:ext cx="3073400" cy="2273300"/>
          </a:xfrm>
          <a:solidFill>
            <a:srgbClr val="F99F1B"/>
          </a:solidFill>
        </p:spPr>
        <p:txBody>
          <a:bodyPr anchor="ctr">
            <a:normAutofit/>
          </a:bodyPr>
          <a:lstStyle>
            <a:lvl1pPr marL="0" indent="0" algn="ctr">
              <a:buNone/>
              <a:defRPr sz="2400" b="1" i="0">
                <a:solidFill>
                  <a:schemeClr val="bg1"/>
                </a:solidFill>
                <a:latin typeface="Arial" charset="0"/>
                <a:ea typeface="Arial" charset="0"/>
                <a:cs typeface="Arial" charset="0"/>
              </a:defRPr>
            </a:lvl1pPr>
          </a:lstStyle>
          <a:p>
            <a:pPr lvl="0"/>
            <a:endParaRPr lang="en-US" dirty="0"/>
          </a:p>
        </p:txBody>
      </p:sp>
      <p:sp>
        <p:nvSpPr>
          <p:cNvPr id="14" name="Text Placeholder 2"/>
          <p:cNvSpPr>
            <a:spLocks noGrp="1"/>
          </p:cNvSpPr>
          <p:nvPr>
            <p:ph type="body" sz="quarter" idx="17"/>
          </p:nvPr>
        </p:nvSpPr>
        <p:spPr>
          <a:xfrm>
            <a:off x="0" y="2260600"/>
            <a:ext cx="3073400" cy="2324100"/>
          </a:xfrm>
          <a:solidFill>
            <a:srgbClr val="F99F1B"/>
          </a:solidFill>
        </p:spPr>
        <p:txBody>
          <a:bodyPr anchor="ctr">
            <a:normAutofit/>
          </a:bodyPr>
          <a:lstStyle>
            <a:lvl1pPr marL="0" indent="0" algn="ctr">
              <a:buNone/>
              <a:defRPr sz="2400" b="1" i="0">
                <a:solidFill>
                  <a:schemeClr val="bg1"/>
                </a:solidFill>
                <a:latin typeface="Arial" charset="0"/>
                <a:ea typeface="Arial" charset="0"/>
                <a:cs typeface="Arial" charset="0"/>
              </a:defRPr>
            </a:lvl1pPr>
          </a:lstStyle>
          <a:p>
            <a:pPr lvl="0"/>
            <a:endParaRPr lang="en-US" dirty="0"/>
          </a:p>
        </p:txBody>
      </p:sp>
      <p:sp>
        <p:nvSpPr>
          <p:cNvPr id="15" name="Text Placeholder 2"/>
          <p:cNvSpPr>
            <a:spLocks noGrp="1"/>
          </p:cNvSpPr>
          <p:nvPr>
            <p:ph type="body" sz="quarter" idx="18"/>
          </p:nvPr>
        </p:nvSpPr>
        <p:spPr>
          <a:xfrm>
            <a:off x="0" y="0"/>
            <a:ext cx="3073400" cy="2260600"/>
          </a:xfrm>
          <a:noFill/>
        </p:spPr>
        <p:txBody>
          <a:bodyPr anchor="ctr">
            <a:normAutofit/>
          </a:bodyPr>
          <a:lstStyle>
            <a:lvl1pPr marL="0" indent="0" algn="ctr">
              <a:buNone/>
              <a:defRPr sz="2400" b="1" i="0">
                <a:solidFill>
                  <a:srgbClr val="F99F1B"/>
                </a:solidFill>
                <a:latin typeface="Arial" charset="0"/>
                <a:ea typeface="Arial" charset="0"/>
                <a:cs typeface="Arial" charset="0"/>
              </a:defRPr>
            </a:lvl1pPr>
          </a:lstStyle>
          <a:p>
            <a:pPr lvl="0"/>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Right Triangle 7"/>
          <p:cNvSpPr/>
          <p:nvPr userDrawn="1"/>
        </p:nvSpPr>
        <p:spPr>
          <a:xfrm>
            <a:off x="0" y="0"/>
            <a:ext cx="12192000" cy="6858000"/>
          </a:xfrm>
          <a:prstGeom prst="rtTriangle">
            <a:avLst/>
          </a:prstGeom>
          <a:solidFill>
            <a:srgbClr val="F99F1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Picture Placeholder 9"/>
          <p:cNvSpPr>
            <a:spLocks noGrp="1"/>
          </p:cNvSpPr>
          <p:nvPr>
            <p:ph type="pic" sz="quarter" idx="10"/>
          </p:nvPr>
        </p:nvSpPr>
        <p:spPr>
          <a:xfrm>
            <a:off x="685800" y="1515187"/>
            <a:ext cx="2260600" cy="2184400"/>
          </a:xfrm>
        </p:spPr>
        <p:txBody>
          <a:bodyPr/>
          <a:lstStyle/>
          <a:p>
            <a:endParaRPr lang="en-US" dirty="0"/>
          </a:p>
        </p:txBody>
      </p:sp>
      <p:sp>
        <p:nvSpPr>
          <p:cNvPr id="11" name="Picture Placeholder 9"/>
          <p:cNvSpPr>
            <a:spLocks noGrp="1"/>
          </p:cNvSpPr>
          <p:nvPr>
            <p:ph type="pic" sz="quarter" idx="11"/>
          </p:nvPr>
        </p:nvSpPr>
        <p:spPr>
          <a:xfrm>
            <a:off x="3488267" y="1515187"/>
            <a:ext cx="2260600" cy="2184400"/>
          </a:xfrm>
        </p:spPr>
        <p:txBody>
          <a:bodyPr/>
          <a:lstStyle/>
          <a:p>
            <a:endParaRPr lang="en-US" dirty="0"/>
          </a:p>
        </p:txBody>
      </p:sp>
      <p:sp>
        <p:nvSpPr>
          <p:cNvPr id="12" name="Picture Placeholder 9"/>
          <p:cNvSpPr>
            <a:spLocks noGrp="1"/>
          </p:cNvSpPr>
          <p:nvPr>
            <p:ph type="pic" sz="quarter" idx="12"/>
          </p:nvPr>
        </p:nvSpPr>
        <p:spPr>
          <a:xfrm>
            <a:off x="6290734" y="1515187"/>
            <a:ext cx="2260600" cy="2184400"/>
          </a:xfrm>
        </p:spPr>
        <p:txBody>
          <a:bodyPr/>
          <a:lstStyle/>
          <a:p>
            <a:endParaRPr lang="en-US" dirty="0"/>
          </a:p>
        </p:txBody>
      </p:sp>
      <p:sp>
        <p:nvSpPr>
          <p:cNvPr id="13" name="Picture Placeholder 9"/>
          <p:cNvSpPr>
            <a:spLocks noGrp="1"/>
          </p:cNvSpPr>
          <p:nvPr>
            <p:ph type="pic" sz="quarter" idx="13"/>
          </p:nvPr>
        </p:nvSpPr>
        <p:spPr>
          <a:xfrm>
            <a:off x="9093200" y="1515187"/>
            <a:ext cx="2260600" cy="2184400"/>
          </a:xfrm>
        </p:spPr>
        <p:txBody>
          <a:bodyPr/>
          <a:lstStyle/>
          <a:p>
            <a:endParaRPr lang="en-US" dirty="0"/>
          </a:p>
        </p:txBody>
      </p:sp>
      <p:sp>
        <p:nvSpPr>
          <p:cNvPr id="15" name="Text Placeholder 14"/>
          <p:cNvSpPr>
            <a:spLocks noGrp="1"/>
          </p:cNvSpPr>
          <p:nvPr>
            <p:ph type="body" sz="quarter" idx="14"/>
          </p:nvPr>
        </p:nvSpPr>
        <p:spPr>
          <a:xfrm>
            <a:off x="685800" y="3902787"/>
            <a:ext cx="2260600" cy="762000"/>
          </a:xfrm>
        </p:spPr>
        <p:txBody>
          <a:bodyPr>
            <a:normAutofit/>
          </a:bodyPr>
          <a:lstStyle>
            <a:lvl1pPr marL="0" indent="0">
              <a:buNone/>
              <a:defRPr sz="2000" b="1" i="0">
                <a:solidFill>
                  <a:srgbClr val="242F60"/>
                </a:solidFill>
                <a:latin typeface="Arial" charset="0"/>
                <a:ea typeface="Arial" charset="0"/>
                <a:cs typeface="Arial" charset="0"/>
              </a:defRPr>
            </a:lvl1pPr>
          </a:lstStyle>
          <a:p>
            <a:pPr lvl="0"/>
            <a:endParaRPr lang="en-US" dirty="0"/>
          </a:p>
        </p:txBody>
      </p:sp>
      <p:sp>
        <p:nvSpPr>
          <p:cNvPr id="17" name="Text Placeholder 14"/>
          <p:cNvSpPr>
            <a:spLocks noGrp="1"/>
          </p:cNvSpPr>
          <p:nvPr>
            <p:ph type="body" sz="quarter" idx="15"/>
          </p:nvPr>
        </p:nvSpPr>
        <p:spPr>
          <a:xfrm>
            <a:off x="3488267" y="3902787"/>
            <a:ext cx="2260600" cy="762000"/>
          </a:xfrm>
        </p:spPr>
        <p:txBody>
          <a:bodyPr>
            <a:normAutofit/>
          </a:bodyPr>
          <a:lstStyle>
            <a:lvl1pPr marL="0" indent="0">
              <a:buNone/>
              <a:defRPr sz="2000" b="1" i="0">
                <a:solidFill>
                  <a:srgbClr val="242F60"/>
                </a:solidFill>
                <a:latin typeface="Arial" charset="0"/>
                <a:ea typeface="Arial" charset="0"/>
                <a:cs typeface="Arial" charset="0"/>
              </a:defRPr>
            </a:lvl1pPr>
          </a:lstStyle>
          <a:p>
            <a:pPr lvl="0"/>
            <a:endParaRPr lang="en-US" dirty="0"/>
          </a:p>
        </p:txBody>
      </p:sp>
      <p:sp>
        <p:nvSpPr>
          <p:cNvPr id="18" name="Text Placeholder 14"/>
          <p:cNvSpPr>
            <a:spLocks noGrp="1"/>
          </p:cNvSpPr>
          <p:nvPr>
            <p:ph type="body" sz="quarter" idx="16"/>
          </p:nvPr>
        </p:nvSpPr>
        <p:spPr>
          <a:xfrm>
            <a:off x="6290734" y="3902787"/>
            <a:ext cx="2260600" cy="762000"/>
          </a:xfrm>
        </p:spPr>
        <p:txBody>
          <a:bodyPr>
            <a:normAutofit/>
          </a:bodyPr>
          <a:lstStyle>
            <a:lvl1pPr marL="0" indent="0">
              <a:buNone/>
              <a:defRPr sz="2000" b="1" i="0">
                <a:solidFill>
                  <a:srgbClr val="242F60"/>
                </a:solidFill>
                <a:latin typeface="Arial" charset="0"/>
                <a:ea typeface="Arial" charset="0"/>
                <a:cs typeface="Arial" charset="0"/>
              </a:defRPr>
            </a:lvl1pPr>
          </a:lstStyle>
          <a:p>
            <a:pPr lvl="0"/>
            <a:endParaRPr lang="en-US" dirty="0"/>
          </a:p>
        </p:txBody>
      </p:sp>
      <p:sp>
        <p:nvSpPr>
          <p:cNvPr id="19" name="Text Placeholder 14"/>
          <p:cNvSpPr>
            <a:spLocks noGrp="1"/>
          </p:cNvSpPr>
          <p:nvPr>
            <p:ph type="body" sz="quarter" idx="17"/>
          </p:nvPr>
        </p:nvSpPr>
        <p:spPr>
          <a:xfrm>
            <a:off x="9072034" y="3902787"/>
            <a:ext cx="2260600" cy="762000"/>
          </a:xfrm>
        </p:spPr>
        <p:txBody>
          <a:bodyPr>
            <a:normAutofit/>
          </a:bodyPr>
          <a:lstStyle>
            <a:lvl1pPr marL="0" indent="0">
              <a:buNone/>
              <a:defRPr sz="2000" b="1" i="0">
                <a:solidFill>
                  <a:srgbClr val="242F60"/>
                </a:solidFill>
                <a:latin typeface="Arial" charset="0"/>
                <a:ea typeface="Arial" charset="0"/>
                <a:cs typeface="Arial" charset="0"/>
              </a:defRPr>
            </a:lvl1pPr>
          </a:lstStyle>
          <a:p>
            <a:pPr lvl="0"/>
            <a:endParaRPr lang="en-US" dirty="0"/>
          </a:p>
        </p:txBody>
      </p:sp>
      <p:sp>
        <p:nvSpPr>
          <p:cNvPr id="21" name="Text Placeholder 20"/>
          <p:cNvSpPr>
            <a:spLocks noGrp="1"/>
          </p:cNvSpPr>
          <p:nvPr>
            <p:ph type="body" sz="quarter" idx="18"/>
          </p:nvPr>
        </p:nvSpPr>
        <p:spPr>
          <a:xfrm>
            <a:off x="685800" y="4855287"/>
            <a:ext cx="2260600" cy="1498600"/>
          </a:xfrm>
        </p:spPr>
        <p:txBody>
          <a:bodyPr>
            <a:normAutofit/>
          </a:bodyPr>
          <a:lstStyle>
            <a:lvl1pPr marL="0" indent="0">
              <a:buNone/>
              <a:defRPr sz="2000">
                <a:solidFill>
                  <a:srgbClr val="242F60"/>
                </a:solidFill>
                <a:latin typeface="Arial" charset="0"/>
                <a:ea typeface="Arial" charset="0"/>
                <a:cs typeface="Arial" charset="0"/>
              </a:defRPr>
            </a:lvl1pPr>
          </a:lstStyle>
          <a:p>
            <a:pPr lvl="0"/>
            <a:endParaRPr lang="en-US" dirty="0"/>
          </a:p>
        </p:txBody>
      </p:sp>
      <p:sp>
        <p:nvSpPr>
          <p:cNvPr id="23" name="Text Placeholder 20"/>
          <p:cNvSpPr>
            <a:spLocks noGrp="1"/>
          </p:cNvSpPr>
          <p:nvPr>
            <p:ph type="body" sz="quarter" idx="19"/>
          </p:nvPr>
        </p:nvSpPr>
        <p:spPr>
          <a:xfrm>
            <a:off x="3488267" y="4855287"/>
            <a:ext cx="2260600" cy="1498600"/>
          </a:xfrm>
        </p:spPr>
        <p:txBody>
          <a:bodyPr>
            <a:normAutofit/>
          </a:bodyPr>
          <a:lstStyle>
            <a:lvl1pPr marL="0" indent="0">
              <a:buNone/>
              <a:defRPr sz="2000">
                <a:solidFill>
                  <a:srgbClr val="242F60"/>
                </a:solidFill>
                <a:latin typeface="Arial" charset="0"/>
                <a:ea typeface="Arial" charset="0"/>
                <a:cs typeface="Arial" charset="0"/>
              </a:defRPr>
            </a:lvl1pPr>
          </a:lstStyle>
          <a:p>
            <a:pPr lvl="0"/>
            <a:endParaRPr lang="en-US" dirty="0"/>
          </a:p>
        </p:txBody>
      </p:sp>
      <p:sp>
        <p:nvSpPr>
          <p:cNvPr id="24" name="Text Placeholder 20"/>
          <p:cNvSpPr>
            <a:spLocks noGrp="1"/>
          </p:cNvSpPr>
          <p:nvPr>
            <p:ph type="body" sz="quarter" idx="20"/>
          </p:nvPr>
        </p:nvSpPr>
        <p:spPr>
          <a:xfrm>
            <a:off x="6290734" y="4855287"/>
            <a:ext cx="2260600" cy="1498600"/>
          </a:xfrm>
        </p:spPr>
        <p:txBody>
          <a:bodyPr>
            <a:normAutofit/>
          </a:bodyPr>
          <a:lstStyle>
            <a:lvl1pPr marL="0" indent="0">
              <a:buNone/>
              <a:defRPr sz="2000">
                <a:solidFill>
                  <a:srgbClr val="242F60"/>
                </a:solidFill>
                <a:latin typeface="Arial" charset="0"/>
                <a:ea typeface="Arial" charset="0"/>
                <a:cs typeface="Arial" charset="0"/>
              </a:defRPr>
            </a:lvl1pPr>
          </a:lstStyle>
          <a:p>
            <a:pPr lvl="0"/>
            <a:endParaRPr lang="en-US" dirty="0"/>
          </a:p>
        </p:txBody>
      </p:sp>
      <p:sp>
        <p:nvSpPr>
          <p:cNvPr id="25" name="Text Placeholder 20"/>
          <p:cNvSpPr>
            <a:spLocks noGrp="1"/>
          </p:cNvSpPr>
          <p:nvPr>
            <p:ph type="body" sz="quarter" idx="21"/>
          </p:nvPr>
        </p:nvSpPr>
        <p:spPr>
          <a:xfrm>
            <a:off x="9072034" y="4855287"/>
            <a:ext cx="2260600" cy="1498600"/>
          </a:xfrm>
        </p:spPr>
        <p:txBody>
          <a:bodyPr>
            <a:normAutofit/>
          </a:bodyPr>
          <a:lstStyle>
            <a:lvl1pPr marL="0" indent="0">
              <a:buNone/>
              <a:defRPr sz="2000">
                <a:solidFill>
                  <a:srgbClr val="242F60"/>
                </a:solidFill>
                <a:latin typeface="Arial" charset="0"/>
                <a:ea typeface="Arial" charset="0"/>
                <a:cs typeface="Arial" charset="0"/>
              </a:defRPr>
            </a:lvl1pPr>
          </a:lstStyle>
          <a:p>
            <a:pPr lvl="0"/>
            <a:endParaRPr lang="en-US" dirty="0"/>
          </a:p>
        </p:txBody>
      </p:sp>
    </p:spTree>
    <p:extLst>
      <p:ext uri="{BB962C8B-B14F-4D97-AF65-F5344CB8AC3E}">
        <p14:creationId xmlns:p14="http://schemas.microsoft.com/office/powerpoint/2010/main" val="44244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0" name="Right Triangle 19"/>
          <p:cNvSpPr/>
          <p:nvPr userDrawn="1"/>
        </p:nvSpPr>
        <p:spPr>
          <a:xfrm>
            <a:off x="0" y="0"/>
            <a:ext cx="12192000" cy="6858000"/>
          </a:xfrm>
          <a:prstGeom prst="rtTriangle">
            <a:avLst/>
          </a:prstGeom>
          <a:solidFill>
            <a:srgbClr val="242F6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4733" y="200673"/>
            <a:ext cx="3208964" cy="614873"/>
          </a:xfrm>
          <a:prstGeom prst="rect">
            <a:avLst/>
          </a:prstGeom>
        </p:spPr>
      </p:pic>
      <p:sp>
        <p:nvSpPr>
          <p:cNvPr id="10" name="Picture Placeholder 9"/>
          <p:cNvSpPr>
            <a:spLocks noGrp="1"/>
          </p:cNvSpPr>
          <p:nvPr>
            <p:ph type="pic" sz="quarter" idx="10"/>
          </p:nvPr>
        </p:nvSpPr>
        <p:spPr>
          <a:xfrm>
            <a:off x="685800" y="1515187"/>
            <a:ext cx="2260600" cy="2184400"/>
          </a:xfrm>
        </p:spPr>
        <p:txBody>
          <a:bodyPr/>
          <a:lstStyle/>
          <a:p>
            <a:endParaRPr lang="en-US" dirty="0"/>
          </a:p>
        </p:txBody>
      </p:sp>
      <p:sp>
        <p:nvSpPr>
          <p:cNvPr id="11" name="Picture Placeholder 9"/>
          <p:cNvSpPr>
            <a:spLocks noGrp="1"/>
          </p:cNvSpPr>
          <p:nvPr>
            <p:ph type="pic" sz="quarter" idx="11"/>
          </p:nvPr>
        </p:nvSpPr>
        <p:spPr>
          <a:xfrm>
            <a:off x="3488267" y="1515187"/>
            <a:ext cx="2260600" cy="2184400"/>
          </a:xfrm>
        </p:spPr>
        <p:txBody>
          <a:bodyPr/>
          <a:lstStyle/>
          <a:p>
            <a:endParaRPr lang="en-US" dirty="0"/>
          </a:p>
        </p:txBody>
      </p:sp>
      <p:sp>
        <p:nvSpPr>
          <p:cNvPr id="12" name="Picture Placeholder 9"/>
          <p:cNvSpPr>
            <a:spLocks noGrp="1"/>
          </p:cNvSpPr>
          <p:nvPr>
            <p:ph type="pic" sz="quarter" idx="12"/>
          </p:nvPr>
        </p:nvSpPr>
        <p:spPr>
          <a:xfrm>
            <a:off x="6290734" y="1515187"/>
            <a:ext cx="2260600" cy="2184400"/>
          </a:xfrm>
        </p:spPr>
        <p:txBody>
          <a:bodyPr/>
          <a:lstStyle/>
          <a:p>
            <a:endParaRPr lang="en-US" dirty="0"/>
          </a:p>
        </p:txBody>
      </p:sp>
      <p:sp>
        <p:nvSpPr>
          <p:cNvPr id="13" name="Picture Placeholder 9"/>
          <p:cNvSpPr>
            <a:spLocks noGrp="1"/>
          </p:cNvSpPr>
          <p:nvPr>
            <p:ph type="pic" sz="quarter" idx="13"/>
          </p:nvPr>
        </p:nvSpPr>
        <p:spPr>
          <a:xfrm>
            <a:off x="9093200" y="1515187"/>
            <a:ext cx="2260600" cy="2184400"/>
          </a:xfrm>
        </p:spPr>
        <p:txBody>
          <a:bodyPr/>
          <a:lstStyle/>
          <a:p>
            <a:endParaRPr lang="en-US" dirty="0"/>
          </a:p>
        </p:txBody>
      </p:sp>
      <p:sp>
        <p:nvSpPr>
          <p:cNvPr id="15" name="Text Placeholder 14"/>
          <p:cNvSpPr>
            <a:spLocks noGrp="1"/>
          </p:cNvSpPr>
          <p:nvPr>
            <p:ph type="body" sz="quarter" idx="14"/>
          </p:nvPr>
        </p:nvSpPr>
        <p:spPr>
          <a:xfrm>
            <a:off x="685800" y="3902787"/>
            <a:ext cx="2260600" cy="762000"/>
          </a:xfrm>
        </p:spPr>
        <p:txBody>
          <a:bodyPr>
            <a:normAutofit/>
          </a:bodyPr>
          <a:lstStyle>
            <a:lvl1pPr marL="0" indent="0">
              <a:buNone/>
              <a:defRPr sz="2000" b="1" i="0">
                <a:solidFill>
                  <a:srgbClr val="242F60"/>
                </a:solidFill>
                <a:latin typeface="Arial" charset="0"/>
                <a:ea typeface="Arial" charset="0"/>
                <a:cs typeface="Arial" charset="0"/>
              </a:defRPr>
            </a:lvl1pPr>
          </a:lstStyle>
          <a:p>
            <a:pPr lvl="0"/>
            <a:endParaRPr lang="en-US" dirty="0"/>
          </a:p>
        </p:txBody>
      </p:sp>
      <p:sp>
        <p:nvSpPr>
          <p:cNvPr id="17" name="Text Placeholder 14"/>
          <p:cNvSpPr>
            <a:spLocks noGrp="1"/>
          </p:cNvSpPr>
          <p:nvPr>
            <p:ph type="body" sz="quarter" idx="15"/>
          </p:nvPr>
        </p:nvSpPr>
        <p:spPr>
          <a:xfrm>
            <a:off x="3488267" y="3902787"/>
            <a:ext cx="2260600" cy="762000"/>
          </a:xfrm>
        </p:spPr>
        <p:txBody>
          <a:bodyPr>
            <a:normAutofit/>
          </a:bodyPr>
          <a:lstStyle>
            <a:lvl1pPr marL="0" indent="0">
              <a:buNone/>
              <a:defRPr sz="2000" b="1" i="0">
                <a:solidFill>
                  <a:srgbClr val="242F60"/>
                </a:solidFill>
                <a:latin typeface="Arial" charset="0"/>
                <a:ea typeface="Arial" charset="0"/>
                <a:cs typeface="Arial" charset="0"/>
              </a:defRPr>
            </a:lvl1pPr>
          </a:lstStyle>
          <a:p>
            <a:pPr lvl="0"/>
            <a:endParaRPr lang="en-US" dirty="0"/>
          </a:p>
        </p:txBody>
      </p:sp>
      <p:sp>
        <p:nvSpPr>
          <p:cNvPr id="18" name="Text Placeholder 14"/>
          <p:cNvSpPr>
            <a:spLocks noGrp="1"/>
          </p:cNvSpPr>
          <p:nvPr>
            <p:ph type="body" sz="quarter" idx="16"/>
          </p:nvPr>
        </p:nvSpPr>
        <p:spPr>
          <a:xfrm>
            <a:off x="6290734" y="3902787"/>
            <a:ext cx="2260600" cy="762000"/>
          </a:xfrm>
        </p:spPr>
        <p:txBody>
          <a:bodyPr>
            <a:normAutofit/>
          </a:bodyPr>
          <a:lstStyle>
            <a:lvl1pPr marL="0" indent="0">
              <a:buNone/>
              <a:defRPr sz="2000" b="1" i="0">
                <a:solidFill>
                  <a:srgbClr val="242F60"/>
                </a:solidFill>
                <a:latin typeface="Arial" charset="0"/>
                <a:ea typeface="Arial" charset="0"/>
                <a:cs typeface="Arial" charset="0"/>
              </a:defRPr>
            </a:lvl1pPr>
          </a:lstStyle>
          <a:p>
            <a:pPr lvl="0"/>
            <a:endParaRPr lang="en-US" dirty="0"/>
          </a:p>
        </p:txBody>
      </p:sp>
      <p:sp>
        <p:nvSpPr>
          <p:cNvPr id="19" name="Text Placeholder 14"/>
          <p:cNvSpPr>
            <a:spLocks noGrp="1"/>
          </p:cNvSpPr>
          <p:nvPr>
            <p:ph type="body" sz="quarter" idx="17"/>
          </p:nvPr>
        </p:nvSpPr>
        <p:spPr>
          <a:xfrm>
            <a:off x="9072034" y="3902787"/>
            <a:ext cx="2260600" cy="762000"/>
          </a:xfrm>
        </p:spPr>
        <p:txBody>
          <a:bodyPr>
            <a:normAutofit/>
          </a:bodyPr>
          <a:lstStyle>
            <a:lvl1pPr marL="0" indent="0">
              <a:buNone/>
              <a:defRPr sz="2000" b="1" i="0">
                <a:solidFill>
                  <a:srgbClr val="242F60"/>
                </a:solidFill>
                <a:latin typeface="Arial" charset="0"/>
                <a:ea typeface="Arial" charset="0"/>
                <a:cs typeface="Arial" charset="0"/>
              </a:defRPr>
            </a:lvl1pPr>
          </a:lstStyle>
          <a:p>
            <a:pPr lvl="0"/>
            <a:endParaRPr lang="en-US" dirty="0"/>
          </a:p>
        </p:txBody>
      </p:sp>
      <p:sp>
        <p:nvSpPr>
          <p:cNvPr id="21" name="Text Placeholder 20"/>
          <p:cNvSpPr>
            <a:spLocks noGrp="1"/>
          </p:cNvSpPr>
          <p:nvPr>
            <p:ph type="body" sz="quarter" idx="18"/>
          </p:nvPr>
        </p:nvSpPr>
        <p:spPr>
          <a:xfrm>
            <a:off x="685800" y="4855287"/>
            <a:ext cx="2260600" cy="1498600"/>
          </a:xfrm>
        </p:spPr>
        <p:txBody>
          <a:bodyPr>
            <a:normAutofit/>
          </a:bodyPr>
          <a:lstStyle>
            <a:lvl1pPr marL="0" indent="0">
              <a:buNone/>
              <a:defRPr sz="2000">
                <a:solidFill>
                  <a:srgbClr val="242F60"/>
                </a:solidFill>
                <a:latin typeface="Arial" charset="0"/>
                <a:ea typeface="Arial" charset="0"/>
                <a:cs typeface="Arial" charset="0"/>
              </a:defRPr>
            </a:lvl1pPr>
          </a:lstStyle>
          <a:p>
            <a:pPr lvl="0"/>
            <a:endParaRPr lang="en-US" dirty="0"/>
          </a:p>
        </p:txBody>
      </p:sp>
      <p:sp>
        <p:nvSpPr>
          <p:cNvPr id="23" name="Text Placeholder 20"/>
          <p:cNvSpPr>
            <a:spLocks noGrp="1"/>
          </p:cNvSpPr>
          <p:nvPr>
            <p:ph type="body" sz="quarter" idx="19"/>
          </p:nvPr>
        </p:nvSpPr>
        <p:spPr>
          <a:xfrm>
            <a:off x="3488267" y="4855287"/>
            <a:ext cx="2260600" cy="1498600"/>
          </a:xfrm>
        </p:spPr>
        <p:txBody>
          <a:bodyPr>
            <a:normAutofit/>
          </a:bodyPr>
          <a:lstStyle>
            <a:lvl1pPr marL="0" indent="0">
              <a:buNone/>
              <a:defRPr sz="2000">
                <a:solidFill>
                  <a:srgbClr val="242F60"/>
                </a:solidFill>
                <a:latin typeface="Arial" charset="0"/>
                <a:ea typeface="Arial" charset="0"/>
                <a:cs typeface="Arial" charset="0"/>
              </a:defRPr>
            </a:lvl1pPr>
          </a:lstStyle>
          <a:p>
            <a:pPr lvl="0"/>
            <a:endParaRPr lang="en-US" dirty="0"/>
          </a:p>
        </p:txBody>
      </p:sp>
      <p:sp>
        <p:nvSpPr>
          <p:cNvPr id="24" name="Text Placeholder 20"/>
          <p:cNvSpPr>
            <a:spLocks noGrp="1"/>
          </p:cNvSpPr>
          <p:nvPr>
            <p:ph type="body" sz="quarter" idx="20"/>
          </p:nvPr>
        </p:nvSpPr>
        <p:spPr>
          <a:xfrm>
            <a:off x="6290734" y="4855287"/>
            <a:ext cx="2260600" cy="1498600"/>
          </a:xfrm>
        </p:spPr>
        <p:txBody>
          <a:bodyPr>
            <a:normAutofit/>
          </a:bodyPr>
          <a:lstStyle>
            <a:lvl1pPr marL="0" indent="0">
              <a:buNone/>
              <a:defRPr sz="2000">
                <a:solidFill>
                  <a:srgbClr val="242F60"/>
                </a:solidFill>
                <a:latin typeface="Arial" charset="0"/>
                <a:ea typeface="Arial" charset="0"/>
                <a:cs typeface="Arial" charset="0"/>
              </a:defRPr>
            </a:lvl1pPr>
          </a:lstStyle>
          <a:p>
            <a:pPr lvl="0"/>
            <a:endParaRPr lang="en-US" dirty="0"/>
          </a:p>
        </p:txBody>
      </p:sp>
      <p:sp>
        <p:nvSpPr>
          <p:cNvPr id="25" name="Text Placeholder 20"/>
          <p:cNvSpPr>
            <a:spLocks noGrp="1"/>
          </p:cNvSpPr>
          <p:nvPr>
            <p:ph type="body" sz="quarter" idx="21"/>
          </p:nvPr>
        </p:nvSpPr>
        <p:spPr>
          <a:xfrm>
            <a:off x="9072034" y="4855287"/>
            <a:ext cx="2260600" cy="1498600"/>
          </a:xfrm>
        </p:spPr>
        <p:txBody>
          <a:bodyPr>
            <a:normAutofit/>
          </a:bodyPr>
          <a:lstStyle>
            <a:lvl1pPr marL="0" indent="0">
              <a:buNone/>
              <a:defRPr sz="2000">
                <a:solidFill>
                  <a:srgbClr val="242F60"/>
                </a:solidFill>
                <a:latin typeface="Arial" charset="0"/>
                <a:ea typeface="Arial" charset="0"/>
                <a:cs typeface="Arial" charset="0"/>
              </a:defRPr>
            </a:lvl1pPr>
          </a:lstStyle>
          <a:p>
            <a:pPr lvl="0"/>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p:spPr>
        <p:txBody>
          <a:bodyPr/>
          <a:lstStyle/>
          <a:p>
            <a:endParaRPr lang="en-US" dirty="0"/>
          </a:p>
        </p:txBody>
      </p:sp>
      <p:sp>
        <p:nvSpPr>
          <p:cNvPr id="4" name="Rectangle 3"/>
          <p:cNvSpPr/>
          <p:nvPr userDrawn="1"/>
        </p:nvSpPr>
        <p:spPr>
          <a:xfrm>
            <a:off x="0" y="0"/>
            <a:ext cx="12192000" cy="6858000"/>
          </a:xfrm>
          <a:prstGeom prst="rect">
            <a:avLst/>
          </a:prstGeom>
          <a:solidFill>
            <a:srgbClr val="242F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22" name="Picture 21"/>
          <p:cNvPicPr>
            <a:picLocks noChangeAspect="1"/>
          </p:cNvPicPr>
          <p:nvPr userDrawn="1"/>
        </p:nvPicPr>
        <p:blipFill rotWithShape="1">
          <a:blip r:embed="rId2">
            <a:extLst>
              <a:ext uri="{28A0092B-C50C-407E-A947-70E740481C1C}">
                <a14:useLocalDpi xmlns:a14="http://schemas.microsoft.com/office/drawing/2010/main" val="0"/>
              </a:ext>
            </a:extLst>
          </a:blip>
          <a:srcRect r="6038"/>
          <a:stretch/>
        </p:blipFill>
        <p:spPr>
          <a:xfrm>
            <a:off x="8764733" y="200672"/>
            <a:ext cx="3258216" cy="614874"/>
          </a:xfrm>
          <a:prstGeom prst="rect">
            <a:avLst/>
          </a:prstGeom>
        </p:spPr>
      </p:pic>
      <p:sp>
        <p:nvSpPr>
          <p:cNvPr id="26" name="Text Placeholder 9"/>
          <p:cNvSpPr>
            <a:spLocks noGrp="1"/>
          </p:cNvSpPr>
          <p:nvPr>
            <p:ph type="body" sz="quarter" idx="11"/>
          </p:nvPr>
        </p:nvSpPr>
        <p:spPr>
          <a:xfrm>
            <a:off x="295275" y="1358900"/>
            <a:ext cx="11678422" cy="1295400"/>
          </a:xfrm>
        </p:spPr>
        <p:txBody>
          <a:bodyPr>
            <a:normAutofit/>
          </a:bodyPr>
          <a:lstStyle>
            <a:lvl1pPr marL="0" indent="0">
              <a:buNone/>
              <a:defRPr sz="3600" b="1" i="0">
                <a:solidFill>
                  <a:schemeClr val="bg1"/>
                </a:solidFill>
                <a:latin typeface="Arial" charset="0"/>
                <a:ea typeface="Arial" charset="0"/>
                <a:cs typeface="Arial" charset="0"/>
              </a:defRPr>
            </a:lvl1pPr>
          </a:lstStyle>
          <a:p>
            <a:pPr lvl="0"/>
            <a:endParaRPr lang="en-US" dirty="0"/>
          </a:p>
        </p:txBody>
      </p:sp>
      <p:sp>
        <p:nvSpPr>
          <p:cNvPr id="27" name="Text Placeholder 9"/>
          <p:cNvSpPr>
            <a:spLocks noGrp="1"/>
          </p:cNvSpPr>
          <p:nvPr>
            <p:ph type="body" sz="quarter" idx="12"/>
          </p:nvPr>
        </p:nvSpPr>
        <p:spPr>
          <a:xfrm>
            <a:off x="295275" y="3002125"/>
            <a:ext cx="11678422" cy="3563775"/>
          </a:xfrm>
        </p:spPr>
        <p:txBody>
          <a:bodyPr>
            <a:normAutofit/>
          </a:bodyPr>
          <a:lstStyle>
            <a:lvl1pPr marL="342900" indent="-342900">
              <a:buFont typeface="Arial" charset="0"/>
              <a:buChar char="•"/>
              <a:defRPr sz="2800" b="0" i="0">
                <a:solidFill>
                  <a:schemeClr val="bg1"/>
                </a:solidFill>
                <a:latin typeface="Arial" charset="0"/>
                <a:ea typeface="Arial" charset="0"/>
                <a:cs typeface="Arial" charset="0"/>
              </a:defRPr>
            </a:lvl1pPr>
          </a:lstStyle>
          <a:p>
            <a:pPr lvl="0"/>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rgbClr val="242F60"/>
        </a:solidFill>
        <a:effectLst/>
      </p:bgPr>
    </p:bg>
    <p:spTree>
      <p:nvGrpSpPr>
        <p:cNvPr id="1" name=""/>
        <p:cNvGrpSpPr/>
        <p:nvPr/>
      </p:nvGrpSpPr>
      <p:grpSpPr>
        <a:xfrm>
          <a:off x="0" y="0"/>
          <a:ext cx="0" cy="0"/>
          <a:chOff x="0" y="0"/>
          <a:chExt cx="0" cy="0"/>
        </a:xfrm>
      </p:grpSpPr>
      <p:cxnSp>
        <p:nvCxnSpPr>
          <p:cNvPr id="6" name="Straight Connector 5"/>
          <p:cNvCxnSpPr/>
          <p:nvPr userDrawn="1"/>
        </p:nvCxnSpPr>
        <p:spPr>
          <a:xfrm>
            <a:off x="295836" y="1011074"/>
            <a:ext cx="11714932" cy="0"/>
          </a:xfrm>
          <a:prstGeom prst="line">
            <a:avLst/>
          </a:prstGeom>
          <a:ln w="19050">
            <a:solidFill>
              <a:srgbClr val="F99F1B"/>
            </a:solidFill>
          </a:ln>
        </p:spPr>
        <p:style>
          <a:lnRef idx="1">
            <a:schemeClr val="accent2"/>
          </a:lnRef>
          <a:fillRef idx="0">
            <a:schemeClr val="accent2"/>
          </a:fillRef>
          <a:effectRef idx="0">
            <a:schemeClr val="accent2"/>
          </a:effectRef>
          <a:fontRef idx="minor">
            <a:schemeClr val="tx1"/>
          </a:fontRef>
        </p:style>
      </p:cxnSp>
      <p:pic>
        <p:nvPicPr>
          <p:cNvPr id="22" name="Picture 21"/>
          <p:cNvPicPr>
            <a:picLocks noChangeAspect="1"/>
          </p:cNvPicPr>
          <p:nvPr userDrawn="1"/>
        </p:nvPicPr>
        <p:blipFill rotWithShape="1">
          <a:blip r:embed="rId2">
            <a:extLst>
              <a:ext uri="{28A0092B-C50C-407E-A947-70E740481C1C}">
                <a14:useLocalDpi xmlns:a14="http://schemas.microsoft.com/office/drawing/2010/main" val="0"/>
              </a:ext>
            </a:extLst>
          </a:blip>
          <a:srcRect r="6038"/>
          <a:stretch/>
        </p:blipFill>
        <p:spPr>
          <a:xfrm>
            <a:off x="8764733" y="200672"/>
            <a:ext cx="3258216" cy="614874"/>
          </a:xfrm>
          <a:prstGeom prst="rect">
            <a:avLst/>
          </a:prstGeom>
        </p:spPr>
      </p:pic>
      <p:sp>
        <p:nvSpPr>
          <p:cNvPr id="26" name="Text Placeholder 9"/>
          <p:cNvSpPr>
            <a:spLocks noGrp="1"/>
          </p:cNvSpPr>
          <p:nvPr>
            <p:ph type="body" sz="quarter" idx="11"/>
          </p:nvPr>
        </p:nvSpPr>
        <p:spPr>
          <a:xfrm>
            <a:off x="295275" y="1955800"/>
            <a:ext cx="11678422" cy="3251200"/>
          </a:xfrm>
        </p:spPr>
        <p:txBody>
          <a:bodyPr>
            <a:normAutofit/>
          </a:bodyPr>
          <a:lstStyle>
            <a:lvl1pPr marL="0" indent="0">
              <a:buNone/>
              <a:defRPr sz="4400" b="1" i="0">
                <a:solidFill>
                  <a:schemeClr val="bg1"/>
                </a:solidFill>
                <a:latin typeface="Arial" charset="0"/>
                <a:ea typeface="Arial" charset="0"/>
                <a:cs typeface="Arial" charset="0"/>
              </a:defRPr>
            </a:lvl1pPr>
          </a:lstStyle>
          <a:p>
            <a:pPr lvl="0"/>
            <a:endParaRPr lang="en-US" dirty="0"/>
          </a:p>
        </p:txBody>
      </p:sp>
      <p:pic>
        <p:nvPicPr>
          <p:cNvPr id="8" name="Content Placeholder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86432" y="5449167"/>
            <a:ext cx="720000" cy="720000"/>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10366" y="5449167"/>
            <a:ext cx="720000" cy="720000"/>
          </a:xfrm>
          <a:prstGeom prst="rect">
            <a:avLst/>
          </a:prstGeom>
        </p:spPr>
      </p:pic>
      <p:pic>
        <p:nvPicPr>
          <p:cNvPr id="10" name="Pictur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807707" y="5449167"/>
            <a:ext cx="720000" cy="720000"/>
          </a:xfrm>
          <a:prstGeom prst="rect">
            <a:avLst/>
          </a:prstGeom>
        </p:spPr>
      </p:pic>
      <p:pic>
        <p:nvPicPr>
          <p:cNvPr id="11" name="Pictur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489094" y="5449167"/>
            <a:ext cx="720000" cy="720000"/>
          </a:xfrm>
          <a:prstGeom prst="rect">
            <a:avLst/>
          </a:prstGeom>
        </p:spPr>
      </p:pic>
      <p:pic>
        <p:nvPicPr>
          <p:cNvPr id="12" name="Picture 1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05048" y="5449167"/>
            <a:ext cx="720000" cy="720000"/>
          </a:xfrm>
          <a:prstGeom prst="rect">
            <a:avLst/>
          </a:prstGeom>
        </p:spPr>
      </p:pic>
      <p:pic>
        <p:nvPicPr>
          <p:cNvPr id="13" name="Picture 1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099730" y="5449167"/>
            <a:ext cx="720000" cy="720000"/>
          </a:xfrm>
          <a:prstGeom prst="rect">
            <a:avLst/>
          </a:prstGeom>
        </p:spPr>
      </p:pic>
      <p:pic>
        <p:nvPicPr>
          <p:cNvPr id="14" name="Picture 1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6197071" y="5449167"/>
            <a:ext cx="720000" cy="720000"/>
          </a:xfrm>
          <a:prstGeom prst="rect">
            <a:avLst/>
          </a:prstGeom>
        </p:spPr>
      </p:pic>
      <p:pic>
        <p:nvPicPr>
          <p:cNvPr id="15" name="Picture 14"/>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391753" y="5449167"/>
            <a:ext cx="720000" cy="720000"/>
          </a:xfrm>
          <a:prstGeom prst="rect">
            <a:avLst/>
          </a:prstGeom>
        </p:spPr>
      </p:pic>
      <p:pic>
        <p:nvPicPr>
          <p:cNvPr id="16" name="Picture 15"/>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flipH="1">
            <a:off x="7294412" y="5449167"/>
            <a:ext cx="720000" cy="720000"/>
          </a:xfrm>
          <a:prstGeom prst="rect">
            <a:avLst/>
          </a:prstGeom>
        </p:spPr>
      </p:pic>
      <p:pic>
        <p:nvPicPr>
          <p:cNvPr id="17" name="Picture 1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4002389" y="5449167"/>
            <a:ext cx="720000" cy="720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6C89F-07E3-494B-9854-13123B478352}" type="datetimeFigureOut">
              <a:rPr lang="en-US" smtClean="0"/>
              <a:t>7/19/2022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8ECCD-9AA7-A24C-BAA7-1121DB02FEB6}" type="slidenum">
              <a:rPr lang="en-US" smtClean="0"/>
              <a:t>‹#›</a:t>
            </a:fld>
            <a:endParaRPr lang="en-US" dirty="0"/>
          </a:p>
        </p:txBody>
      </p:sp>
    </p:spTree>
    <p:extLst>
      <p:ext uri="{BB962C8B-B14F-4D97-AF65-F5344CB8AC3E}">
        <p14:creationId xmlns:p14="http://schemas.microsoft.com/office/powerpoint/2010/main" val="463719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GB" dirty="0"/>
          </a:p>
          <a:p>
            <a:pPr algn="ctr"/>
            <a:r>
              <a:rPr lang="en-GB" dirty="0"/>
              <a:t>Work Placements</a:t>
            </a:r>
          </a:p>
          <a:p>
            <a:pPr algn="ctr"/>
            <a:r>
              <a:rPr lang="en-GB" dirty="0"/>
              <a:t>Insurance Briefing</a:t>
            </a:r>
          </a:p>
        </p:txBody>
      </p:sp>
    </p:spTree>
    <p:extLst>
      <p:ext uri="{BB962C8B-B14F-4D97-AF65-F5344CB8AC3E}">
        <p14:creationId xmlns:p14="http://schemas.microsoft.com/office/powerpoint/2010/main" val="149609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95275" y="1358900"/>
            <a:ext cx="11678422" cy="1016438"/>
          </a:xfrm>
        </p:spPr>
        <p:txBody>
          <a:bodyPr/>
          <a:lstStyle/>
          <a:p>
            <a:r>
              <a:rPr lang="en-GB" dirty="0"/>
              <a:t>What you must do?</a:t>
            </a:r>
          </a:p>
        </p:txBody>
      </p:sp>
      <p:sp>
        <p:nvSpPr>
          <p:cNvPr id="4" name="Text Placeholder 3"/>
          <p:cNvSpPr>
            <a:spLocks noGrp="1"/>
          </p:cNvSpPr>
          <p:nvPr>
            <p:ph type="body" sz="quarter" idx="12"/>
          </p:nvPr>
        </p:nvSpPr>
        <p:spPr>
          <a:xfrm>
            <a:off x="295275" y="2570480"/>
            <a:ext cx="11678422" cy="3995420"/>
          </a:xfrm>
        </p:spPr>
        <p:txBody>
          <a:bodyPr>
            <a:normAutofit fontScale="92500" lnSpcReduction="20000"/>
          </a:bodyPr>
          <a:lstStyle/>
          <a:p>
            <a:pPr>
              <a:buClr>
                <a:srgbClr val="FF9933"/>
              </a:buClr>
            </a:pPr>
            <a:r>
              <a:rPr lang="en-GB" dirty="0"/>
              <a:t>You will be advised if your placement does not provide ELI/ PLI or equivalent.</a:t>
            </a:r>
          </a:p>
          <a:p>
            <a:pPr>
              <a:buClr>
                <a:srgbClr val="FF9933"/>
              </a:buClr>
            </a:pPr>
            <a:r>
              <a:rPr lang="en-GB" dirty="0"/>
              <a:t>You must decide whether you are happy to proceed with the placement.</a:t>
            </a:r>
          </a:p>
          <a:p>
            <a:pPr>
              <a:buClr>
                <a:srgbClr val="FF9933"/>
              </a:buClr>
            </a:pPr>
            <a:r>
              <a:rPr lang="en-GB" dirty="0"/>
              <a:t>If you choose to proceed the University advise you to take out your own personal accident cover – to include workplace activities.</a:t>
            </a:r>
          </a:p>
          <a:p>
            <a:pPr>
              <a:buClr>
                <a:srgbClr val="FF9933"/>
              </a:buClr>
            </a:pPr>
            <a:r>
              <a:rPr lang="en-GB" dirty="0"/>
              <a:t>The level of cover you can buy is unlikely to be as comprehensive as a UK based ELI policy.</a:t>
            </a:r>
          </a:p>
          <a:p>
            <a:pPr>
              <a:buClr>
                <a:srgbClr val="FF9933"/>
              </a:buClr>
            </a:pPr>
            <a:r>
              <a:rPr lang="en-GB" dirty="0"/>
              <a:t>You must consider the level of cover required e.g. what would you need if you were to suffer a life changing injury.</a:t>
            </a:r>
          </a:p>
          <a:p>
            <a:pPr>
              <a:buClr>
                <a:srgbClr val="FF9933"/>
              </a:buClr>
            </a:pPr>
            <a:r>
              <a:rPr lang="en-GB" dirty="0"/>
              <a:t>The University is unable to advise on insurance as we are not part of the Financial Conduct Authority. </a:t>
            </a:r>
          </a:p>
        </p:txBody>
      </p:sp>
    </p:spTree>
    <p:extLst>
      <p:ext uri="{BB962C8B-B14F-4D97-AF65-F5344CB8AC3E}">
        <p14:creationId xmlns:p14="http://schemas.microsoft.com/office/powerpoint/2010/main" val="2054585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Questions?</a:t>
            </a:r>
          </a:p>
        </p:txBody>
      </p:sp>
      <p:pic>
        <p:nvPicPr>
          <p:cNvPr id="5" name="Picture 4" descr="MSS: Bring us your burning science question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1331" y="2006600"/>
            <a:ext cx="4394200" cy="4394200"/>
          </a:xfrm>
          <a:prstGeom prst="rect">
            <a:avLst/>
          </a:prstGeom>
        </p:spPr>
      </p:pic>
    </p:spTree>
    <p:extLst>
      <p:ext uri="{BB962C8B-B14F-4D97-AF65-F5344CB8AC3E}">
        <p14:creationId xmlns:p14="http://schemas.microsoft.com/office/powerpoint/2010/main" val="1857427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236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95275" y="1358900"/>
            <a:ext cx="11678422" cy="805180"/>
          </a:xfrm>
        </p:spPr>
        <p:txBody>
          <a:bodyPr/>
          <a:lstStyle/>
          <a:p>
            <a:r>
              <a:rPr lang="en-GB" dirty="0"/>
              <a:t>Swansea University Requirements</a:t>
            </a:r>
          </a:p>
        </p:txBody>
      </p:sp>
      <p:sp>
        <p:nvSpPr>
          <p:cNvPr id="4" name="Text Placeholder 3"/>
          <p:cNvSpPr>
            <a:spLocks noGrp="1"/>
          </p:cNvSpPr>
          <p:nvPr>
            <p:ph type="body" sz="quarter" idx="12"/>
          </p:nvPr>
        </p:nvSpPr>
        <p:spPr>
          <a:xfrm>
            <a:off x="295275" y="2458720"/>
            <a:ext cx="11678422" cy="4107180"/>
          </a:xfrm>
        </p:spPr>
        <p:txBody>
          <a:bodyPr>
            <a:normAutofit/>
          </a:bodyPr>
          <a:lstStyle/>
          <a:p>
            <a:pPr>
              <a:buClr>
                <a:srgbClr val="FF9933"/>
              </a:buClr>
            </a:pPr>
            <a:r>
              <a:rPr lang="en-GB" dirty="0"/>
              <a:t>Duty to ensure appropriate H&amp;S measures are in place to protect students taking part in University activity.</a:t>
            </a:r>
          </a:p>
          <a:p>
            <a:pPr>
              <a:buClr>
                <a:srgbClr val="FF9933"/>
              </a:buClr>
            </a:pPr>
            <a:r>
              <a:rPr lang="en-GB" dirty="0"/>
              <a:t>Ensure effective arrangements are in place. </a:t>
            </a:r>
          </a:p>
          <a:p>
            <a:pPr>
              <a:buClr>
                <a:srgbClr val="FF9933"/>
              </a:buClr>
            </a:pPr>
            <a:r>
              <a:rPr lang="en-GB" dirty="0"/>
              <a:t>Risks to students are minimised so far as practicable.</a:t>
            </a:r>
          </a:p>
          <a:p>
            <a:pPr>
              <a:buClr>
                <a:srgbClr val="FF9933"/>
              </a:buClr>
            </a:pPr>
            <a:r>
              <a:rPr lang="en-GB" dirty="0"/>
              <a:t>Students are briefed and aware of the risks associated with the placement.</a:t>
            </a:r>
          </a:p>
          <a:p>
            <a:pPr>
              <a:buClr>
                <a:srgbClr val="FF9933"/>
              </a:buClr>
            </a:pPr>
            <a:r>
              <a:rPr lang="en-GB" dirty="0"/>
              <a:t>Maintain the right to not authorise placements where there is concern about risks or insufficient information is provided to make an informed decision.</a:t>
            </a:r>
          </a:p>
          <a:p>
            <a:endParaRPr lang="en-GB" dirty="0"/>
          </a:p>
        </p:txBody>
      </p:sp>
    </p:spTree>
    <p:extLst>
      <p:ext uri="{BB962C8B-B14F-4D97-AF65-F5344CB8AC3E}">
        <p14:creationId xmlns:p14="http://schemas.microsoft.com/office/powerpoint/2010/main" val="269278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Insurance </a:t>
            </a:r>
          </a:p>
        </p:txBody>
      </p:sp>
      <p:sp>
        <p:nvSpPr>
          <p:cNvPr id="3" name="Text Placeholder 2"/>
          <p:cNvSpPr>
            <a:spLocks noGrp="1"/>
          </p:cNvSpPr>
          <p:nvPr>
            <p:ph type="body" sz="quarter" idx="11"/>
          </p:nvPr>
        </p:nvSpPr>
        <p:spPr>
          <a:xfrm>
            <a:off x="295275" y="1997808"/>
            <a:ext cx="11678422" cy="622300"/>
          </a:xfrm>
        </p:spPr>
        <p:txBody>
          <a:bodyPr/>
          <a:lstStyle/>
          <a:p>
            <a:r>
              <a:rPr lang="en-GB" dirty="0">
                <a:solidFill>
                  <a:srgbClr val="FF9933"/>
                </a:solidFill>
              </a:rPr>
              <a:t>Why is insurance important?</a:t>
            </a:r>
          </a:p>
        </p:txBody>
      </p:sp>
      <p:sp>
        <p:nvSpPr>
          <p:cNvPr id="4" name="Text Placeholder 3"/>
          <p:cNvSpPr>
            <a:spLocks noGrp="1"/>
          </p:cNvSpPr>
          <p:nvPr>
            <p:ph type="body" sz="quarter" idx="12"/>
          </p:nvPr>
        </p:nvSpPr>
        <p:spPr>
          <a:xfrm>
            <a:off x="295275" y="3048000"/>
            <a:ext cx="11678422" cy="3517900"/>
          </a:xfrm>
        </p:spPr>
        <p:txBody>
          <a:bodyPr/>
          <a:lstStyle/>
          <a:p>
            <a:pPr marL="0" indent="0">
              <a:buNone/>
            </a:pPr>
            <a:r>
              <a:rPr lang="en-GB" dirty="0">
                <a:latin typeface="Arial" panose="020B0604020202020204" pitchFamily="34" charset="0"/>
                <a:cs typeface="Arial" panose="020B0604020202020204" pitchFamily="34" charset="0"/>
              </a:rPr>
              <a:t>Ensure you have cover for any personal loss you may encounter:</a:t>
            </a:r>
          </a:p>
          <a:p>
            <a:pPr marL="0" indent="0">
              <a:buNone/>
            </a:pPr>
            <a:endParaRPr lang="en-GB" dirty="0">
              <a:latin typeface="Arial" panose="020B0604020202020204" pitchFamily="34" charset="0"/>
              <a:cs typeface="Arial" panose="020B0604020202020204" pitchFamily="34" charset="0"/>
            </a:endParaRPr>
          </a:p>
          <a:p>
            <a:pPr lvl="1">
              <a:buClr>
                <a:srgbClr val="FF9933"/>
              </a:buClr>
            </a:pPr>
            <a:r>
              <a:rPr lang="en-GB" sz="2600" dirty="0">
                <a:solidFill>
                  <a:srgbClr val="242F60"/>
                </a:solidFill>
                <a:latin typeface="Arial" panose="020B0604020202020204" pitchFamily="34" charset="0"/>
                <a:cs typeface="Arial" panose="020B0604020202020204" pitchFamily="34" charset="0"/>
              </a:rPr>
              <a:t>Personal belongings</a:t>
            </a:r>
          </a:p>
          <a:p>
            <a:pPr lvl="1">
              <a:buClr>
                <a:srgbClr val="FF9933"/>
              </a:buClr>
            </a:pPr>
            <a:r>
              <a:rPr lang="en-GB" sz="2600" dirty="0">
                <a:solidFill>
                  <a:srgbClr val="242F60"/>
                </a:solidFill>
                <a:latin typeface="Arial" panose="020B0604020202020204" pitchFamily="34" charset="0"/>
                <a:cs typeface="Arial" panose="020B0604020202020204" pitchFamily="34" charset="0"/>
              </a:rPr>
              <a:t>Personal injury </a:t>
            </a:r>
          </a:p>
          <a:p>
            <a:pPr lvl="1">
              <a:buClr>
                <a:srgbClr val="FF9933"/>
              </a:buClr>
            </a:pPr>
            <a:r>
              <a:rPr lang="en-GB" sz="2600" dirty="0">
                <a:solidFill>
                  <a:srgbClr val="242F60"/>
                </a:solidFill>
                <a:latin typeface="Arial" panose="020B0604020202020204" pitchFamily="34" charset="0"/>
                <a:cs typeface="Arial" panose="020B0604020202020204" pitchFamily="34" charset="0"/>
              </a:rPr>
              <a:t>Travel issues e.g. cancelled flights, lost luggage</a:t>
            </a:r>
          </a:p>
          <a:p>
            <a:pPr lvl="1">
              <a:buClr>
                <a:srgbClr val="FF9933"/>
              </a:buClr>
            </a:pPr>
            <a:r>
              <a:rPr lang="en-GB" sz="2600" dirty="0">
                <a:solidFill>
                  <a:srgbClr val="242F60"/>
                </a:solidFill>
                <a:latin typeface="Arial" panose="020B0604020202020204" pitchFamily="34" charset="0"/>
                <a:cs typeface="Arial" panose="020B0604020202020204" pitchFamily="34" charset="0"/>
              </a:rPr>
              <a:t>Medical treatment </a:t>
            </a:r>
          </a:p>
        </p:txBody>
      </p:sp>
    </p:spTree>
    <p:extLst>
      <p:ext uri="{BB962C8B-B14F-4D97-AF65-F5344CB8AC3E}">
        <p14:creationId xmlns:p14="http://schemas.microsoft.com/office/powerpoint/2010/main" val="4199903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What insurances relate to work placements?</a:t>
            </a:r>
          </a:p>
        </p:txBody>
      </p:sp>
      <p:sp>
        <p:nvSpPr>
          <p:cNvPr id="4" name="Text Placeholder 3"/>
          <p:cNvSpPr>
            <a:spLocks noGrp="1"/>
          </p:cNvSpPr>
          <p:nvPr>
            <p:ph type="body" sz="quarter" idx="12"/>
          </p:nvPr>
        </p:nvSpPr>
        <p:spPr>
          <a:xfrm>
            <a:off x="295275" y="2468880"/>
            <a:ext cx="11678422" cy="4097020"/>
          </a:xfrm>
        </p:spPr>
        <p:txBody>
          <a:bodyPr/>
          <a:lstStyle/>
          <a:p>
            <a:pPr>
              <a:buClr>
                <a:srgbClr val="FF9933"/>
              </a:buClr>
            </a:pPr>
            <a:r>
              <a:rPr lang="en-GB" dirty="0">
                <a:latin typeface="Arial" panose="020B0604020202020204" pitchFamily="34" charset="0"/>
                <a:cs typeface="Arial" panose="020B0604020202020204" pitchFamily="34" charset="0"/>
              </a:rPr>
              <a:t>Travel and personal accident cover</a:t>
            </a:r>
          </a:p>
          <a:p>
            <a:pPr>
              <a:buClr>
                <a:srgbClr val="FF9933"/>
              </a:buClr>
            </a:pPr>
            <a:r>
              <a:rPr lang="en-GB" dirty="0">
                <a:latin typeface="Arial" panose="020B0604020202020204" pitchFamily="34" charset="0"/>
                <a:cs typeface="Arial" panose="020B0604020202020204" pitchFamily="34" charset="0"/>
              </a:rPr>
              <a:t>Insurance that covers you in the workplace for tasks &amp; activities</a:t>
            </a:r>
          </a:p>
          <a:p>
            <a:pPr lvl="1"/>
            <a:r>
              <a:rPr lang="en-GB" dirty="0">
                <a:solidFill>
                  <a:srgbClr val="242F60"/>
                </a:solidFill>
                <a:latin typeface="Arial" panose="020B0604020202020204" pitchFamily="34" charset="0"/>
                <a:cs typeface="Arial" panose="020B0604020202020204" pitchFamily="34" charset="0"/>
              </a:rPr>
              <a:t>In the UK this is Employers Liability Insurance and/ or Public Liability Insurance</a:t>
            </a:r>
          </a:p>
          <a:p>
            <a:pPr>
              <a:buClr>
                <a:srgbClr val="FF9933"/>
              </a:buClr>
            </a:pPr>
            <a:r>
              <a:rPr lang="en-GB" dirty="0">
                <a:latin typeface="Arial" panose="020B0604020202020204" pitchFamily="34" charset="0"/>
                <a:cs typeface="Arial" panose="020B0604020202020204" pitchFamily="34" charset="0"/>
              </a:rPr>
              <a:t>Medical Indemnity</a:t>
            </a:r>
          </a:p>
          <a:p>
            <a:pPr>
              <a:buClr>
                <a:srgbClr val="FF9933"/>
              </a:buClr>
            </a:pPr>
            <a:r>
              <a:rPr lang="en-GB" dirty="0">
                <a:latin typeface="Arial" panose="020B0604020202020204" pitchFamily="34" charset="0"/>
                <a:cs typeface="Arial" panose="020B0604020202020204" pitchFamily="34" charset="0"/>
              </a:rPr>
              <a:t>Motor insurance</a:t>
            </a:r>
          </a:p>
        </p:txBody>
      </p:sp>
    </p:spTree>
    <p:extLst>
      <p:ext uri="{BB962C8B-B14F-4D97-AF65-F5344CB8AC3E}">
        <p14:creationId xmlns:p14="http://schemas.microsoft.com/office/powerpoint/2010/main" val="1029984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95592" y="389636"/>
            <a:ext cx="11678422" cy="1295400"/>
          </a:xfrm>
        </p:spPr>
        <p:txBody>
          <a:bodyPr/>
          <a:lstStyle/>
          <a:p>
            <a:r>
              <a:rPr lang="en-GB" dirty="0"/>
              <a:t>Insurance types</a:t>
            </a:r>
          </a:p>
        </p:txBody>
      </p:sp>
      <p:graphicFrame>
        <p:nvGraphicFramePr>
          <p:cNvPr id="6" name="Table 5"/>
          <p:cNvGraphicFramePr>
            <a:graphicFrameLocks noGrp="1"/>
          </p:cNvGraphicFramePr>
          <p:nvPr>
            <p:extLst>
              <p:ext uri="{D42A27DB-BD31-4B8C-83A1-F6EECF244321}">
                <p14:modId xmlns:p14="http://schemas.microsoft.com/office/powerpoint/2010/main" val="569085799"/>
              </p:ext>
            </p:extLst>
          </p:nvPr>
        </p:nvGraphicFramePr>
        <p:xfrm>
          <a:off x="295275" y="1429388"/>
          <a:ext cx="11479056" cy="4211320"/>
        </p:xfrm>
        <a:graphic>
          <a:graphicData uri="http://schemas.openxmlformats.org/drawingml/2006/table">
            <a:tbl>
              <a:tblPr firstRow="1" bandRow="1">
                <a:tableStyleId>{5C22544A-7EE6-4342-B048-85BDC9FD1C3A}</a:tableStyleId>
              </a:tblPr>
              <a:tblGrid>
                <a:gridCol w="2423102">
                  <a:extLst>
                    <a:ext uri="{9D8B030D-6E8A-4147-A177-3AD203B41FA5}">
                      <a16:colId xmlns:a16="http://schemas.microsoft.com/office/drawing/2014/main" val="538196931"/>
                    </a:ext>
                  </a:extLst>
                </a:gridCol>
                <a:gridCol w="1929213">
                  <a:extLst>
                    <a:ext uri="{9D8B030D-6E8A-4147-A177-3AD203B41FA5}">
                      <a16:colId xmlns:a16="http://schemas.microsoft.com/office/drawing/2014/main" val="3427182551"/>
                    </a:ext>
                  </a:extLst>
                </a:gridCol>
                <a:gridCol w="7126741">
                  <a:extLst>
                    <a:ext uri="{9D8B030D-6E8A-4147-A177-3AD203B41FA5}">
                      <a16:colId xmlns:a16="http://schemas.microsoft.com/office/drawing/2014/main" val="3029832735"/>
                    </a:ext>
                  </a:extLst>
                </a:gridCol>
              </a:tblGrid>
              <a:tr h="370840">
                <a:tc>
                  <a:txBody>
                    <a:bodyPr/>
                    <a:lstStyle/>
                    <a:p>
                      <a:r>
                        <a:rPr lang="en-GB" dirty="0">
                          <a:latin typeface="Arial" panose="020B0604020202020204" pitchFamily="34" charset="0"/>
                          <a:cs typeface="Arial" panose="020B0604020202020204" pitchFamily="34" charset="0"/>
                        </a:rPr>
                        <a:t>Insurance</a:t>
                      </a:r>
                      <a:r>
                        <a:rPr lang="en-GB" baseline="0" dirty="0">
                          <a:latin typeface="Arial" panose="020B0604020202020204" pitchFamily="34" charset="0"/>
                          <a:cs typeface="Arial" panose="020B0604020202020204" pitchFamily="34" charset="0"/>
                        </a:rPr>
                        <a:t> type</a:t>
                      </a:r>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Provided by </a:t>
                      </a:r>
                    </a:p>
                  </a:txBody>
                  <a:tcPr/>
                </a:tc>
                <a:tc>
                  <a:txBody>
                    <a:bodyPr/>
                    <a:lstStyle/>
                    <a:p>
                      <a:r>
                        <a:rPr lang="en-GB" dirty="0">
                          <a:latin typeface="Arial" panose="020B0604020202020204" pitchFamily="34" charset="0"/>
                          <a:cs typeface="Arial" panose="020B0604020202020204" pitchFamily="34" charset="0"/>
                        </a:rPr>
                        <a:t>Information</a:t>
                      </a:r>
                      <a:r>
                        <a:rPr lang="en-GB" baseline="0"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99662248"/>
                  </a:ext>
                </a:extLst>
              </a:tr>
              <a:tr h="370840">
                <a:tc>
                  <a:txBody>
                    <a:bodyPr/>
                    <a:lstStyle/>
                    <a:p>
                      <a:r>
                        <a:rPr lang="en-GB" dirty="0">
                          <a:latin typeface="Arial" panose="020B0604020202020204" pitchFamily="34" charset="0"/>
                          <a:cs typeface="Arial" panose="020B0604020202020204" pitchFamily="34" charset="0"/>
                        </a:rPr>
                        <a:t>Employers liability (ELI)</a:t>
                      </a:r>
                    </a:p>
                    <a:p>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Host</a:t>
                      </a:r>
                      <a:r>
                        <a:rPr lang="en-GB" baseline="0" dirty="0">
                          <a:latin typeface="Arial" panose="020B0604020202020204" pitchFamily="34" charset="0"/>
                          <a:cs typeface="Arial" panose="020B0604020202020204" pitchFamily="34" charset="0"/>
                        </a:rPr>
                        <a:t> organisation </a:t>
                      </a:r>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It is a legal requirement for companies in the UK to hold this insurance</a:t>
                      </a:r>
                      <a:r>
                        <a:rPr lang="en-GB" baseline="0" dirty="0">
                          <a:latin typeface="Arial" panose="020B0604020202020204" pitchFamily="34" charset="0"/>
                          <a:cs typeface="Arial" panose="020B0604020202020204" pitchFamily="34" charset="0"/>
                        </a:rPr>
                        <a:t> if they employ people.  It meets the cost of compensation for employee’s injuries or illness whether they are caused in or off site following negligence by the employer. </a:t>
                      </a: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48861340"/>
                  </a:ext>
                </a:extLst>
              </a:tr>
              <a:tr h="370840">
                <a:tc>
                  <a:txBody>
                    <a:bodyPr/>
                    <a:lstStyle/>
                    <a:p>
                      <a:r>
                        <a:rPr lang="en-GB" dirty="0">
                          <a:latin typeface="Arial" panose="020B0604020202020204" pitchFamily="34" charset="0"/>
                          <a:cs typeface="Arial" panose="020B0604020202020204" pitchFamily="34" charset="0"/>
                        </a:rPr>
                        <a:t>Public liability (PLI)</a:t>
                      </a:r>
                    </a:p>
                  </a:txBody>
                  <a:tcPr/>
                </a:tc>
                <a:tc>
                  <a:txBody>
                    <a:bodyPr/>
                    <a:lstStyle/>
                    <a:p>
                      <a:r>
                        <a:rPr lang="en-GB" dirty="0">
                          <a:latin typeface="Arial" panose="020B0604020202020204" pitchFamily="34" charset="0"/>
                          <a:cs typeface="Arial" panose="020B0604020202020204" pitchFamily="34" charset="0"/>
                        </a:rPr>
                        <a:t>Host organisation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It is not a legal requirement for companies</a:t>
                      </a:r>
                      <a:r>
                        <a:rPr lang="en-GB" baseline="0" dirty="0">
                          <a:latin typeface="Arial" panose="020B0604020202020204" pitchFamily="34" charset="0"/>
                          <a:cs typeface="Arial" panose="020B0604020202020204" pitchFamily="34" charset="0"/>
                        </a:rPr>
                        <a:t> in the UK to hold this insurance, but many companies do. This insurance covers the cost of claims made by members of the public for incidents that occur in connection with business activities.  Public liability insurance covers the cost of compensation for personal injuries, loss or damage to property. </a:t>
                      </a:r>
                    </a:p>
                  </a:txBody>
                  <a:tcPr/>
                </a:tc>
                <a:extLst>
                  <a:ext uri="{0D108BD9-81ED-4DB2-BD59-A6C34878D82A}">
                    <a16:rowId xmlns:a16="http://schemas.microsoft.com/office/drawing/2014/main" val="34633425"/>
                  </a:ext>
                </a:extLst>
              </a:tr>
              <a:tr h="370840">
                <a:tc>
                  <a:txBody>
                    <a:bodyPr/>
                    <a:lstStyle/>
                    <a:p>
                      <a:r>
                        <a:rPr lang="en-GB" dirty="0">
                          <a:latin typeface="Arial" panose="020B0604020202020204" pitchFamily="34" charset="0"/>
                          <a:cs typeface="Arial" panose="020B0604020202020204" pitchFamily="34" charset="0"/>
                        </a:rPr>
                        <a:t>Workers Compensation </a:t>
                      </a:r>
                      <a:r>
                        <a:rPr lang="en-GB" sz="1400" i="1" dirty="0">
                          <a:latin typeface="Arial" panose="020B0604020202020204" pitchFamily="34" charset="0"/>
                          <a:cs typeface="Arial" panose="020B0604020202020204" pitchFamily="34" charset="0"/>
                        </a:rPr>
                        <a:t>(Some overseas</a:t>
                      </a:r>
                      <a:r>
                        <a:rPr lang="en-GB" sz="1400" i="1" baseline="0" dirty="0">
                          <a:latin typeface="Arial" panose="020B0604020202020204" pitchFamily="34" charset="0"/>
                          <a:cs typeface="Arial" panose="020B0604020202020204" pitchFamily="34" charset="0"/>
                        </a:rPr>
                        <a:t> placements only) </a:t>
                      </a:r>
                      <a:endParaRPr lang="en-GB" sz="1400" i="1"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Host</a:t>
                      </a:r>
                      <a:r>
                        <a:rPr lang="en-GB" baseline="0" dirty="0">
                          <a:latin typeface="Arial" panose="020B0604020202020204" pitchFamily="34" charset="0"/>
                          <a:cs typeface="Arial" panose="020B0604020202020204" pitchFamily="34" charset="0"/>
                        </a:rPr>
                        <a:t> organisation </a:t>
                      </a:r>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Workers’ compensation may be held by</a:t>
                      </a:r>
                      <a:r>
                        <a:rPr lang="en-GB" baseline="0" dirty="0">
                          <a:latin typeface="Arial" panose="020B0604020202020204" pitchFamily="34" charset="0"/>
                          <a:cs typeface="Arial" panose="020B0604020202020204" pitchFamily="34" charset="0"/>
                        </a:rPr>
                        <a:t> the overseas placement provider and is a form of insurance providing wage replacement and medical benefits to employees injured in the course of employment.  </a:t>
                      </a: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48654316"/>
                  </a:ext>
                </a:extLst>
              </a:tr>
            </a:tbl>
          </a:graphicData>
        </a:graphic>
      </p:graphicFrame>
    </p:spTree>
    <p:extLst>
      <p:ext uri="{BB962C8B-B14F-4D97-AF65-F5344CB8AC3E}">
        <p14:creationId xmlns:p14="http://schemas.microsoft.com/office/powerpoint/2010/main" val="1069371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12979" y="416179"/>
            <a:ext cx="11678422" cy="1295400"/>
          </a:xfrm>
        </p:spPr>
        <p:txBody>
          <a:bodyPr/>
          <a:lstStyle/>
          <a:p>
            <a:r>
              <a:rPr lang="en-GB" dirty="0"/>
              <a:t>Insurance types</a:t>
            </a:r>
          </a:p>
        </p:txBody>
      </p:sp>
      <p:graphicFrame>
        <p:nvGraphicFramePr>
          <p:cNvPr id="6" name="Table 5"/>
          <p:cNvGraphicFramePr>
            <a:graphicFrameLocks noGrp="1"/>
          </p:cNvGraphicFramePr>
          <p:nvPr>
            <p:extLst>
              <p:ext uri="{D42A27DB-BD31-4B8C-83A1-F6EECF244321}">
                <p14:modId xmlns:p14="http://schemas.microsoft.com/office/powerpoint/2010/main" val="2649920936"/>
              </p:ext>
            </p:extLst>
          </p:nvPr>
        </p:nvGraphicFramePr>
        <p:xfrm>
          <a:off x="295275" y="1078865"/>
          <a:ext cx="11279691" cy="6350000"/>
        </p:xfrm>
        <a:graphic>
          <a:graphicData uri="http://schemas.openxmlformats.org/drawingml/2006/table">
            <a:tbl>
              <a:tblPr firstRow="1" bandRow="1">
                <a:tableStyleId>{5C22544A-7EE6-4342-B048-85BDC9FD1C3A}</a:tableStyleId>
              </a:tblPr>
              <a:tblGrid>
                <a:gridCol w="2381018">
                  <a:extLst>
                    <a:ext uri="{9D8B030D-6E8A-4147-A177-3AD203B41FA5}">
                      <a16:colId xmlns:a16="http://schemas.microsoft.com/office/drawing/2014/main" val="538196931"/>
                    </a:ext>
                  </a:extLst>
                </a:gridCol>
                <a:gridCol w="1895707">
                  <a:extLst>
                    <a:ext uri="{9D8B030D-6E8A-4147-A177-3AD203B41FA5}">
                      <a16:colId xmlns:a16="http://schemas.microsoft.com/office/drawing/2014/main" val="3427182551"/>
                    </a:ext>
                  </a:extLst>
                </a:gridCol>
                <a:gridCol w="7002966">
                  <a:extLst>
                    <a:ext uri="{9D8B030D-6E8A-4147-A177-3AD203B41FA5}">
                      <a16:colId xmlns:a16="http://schemas.microsoft.com/office/drawing/2014/main" val="3029832735"/>
                    </a:ext>
                  </a:extLst>
                </a:gridCol>
              </a:tblGrid>
              <a:tr h="370840">
                <a:tc>
                  <a:txBody>
                    <a:bodyPr/>
                    <a:lstStyle/>
                    <a:p>
                      <a:r>
                        <a:rPr lang="en-GB" dirty="0">
                          <a:latin typeface="Arial" panose="020B0604020202020204" pitchFamily="34" charset="0"/>
                          <a:cs typeface="Arial" panose="020B0604020202020204" pitchFamily="34" charset="0"/>
                        </a:rPr>
                        <a:t>Insurance</a:t>
                      </a:r>
                      <a:r>
                        <a:rPr lang="en-GB" baseline="0" dirty="0">
                          <a:latin typeface="Arial" panose="020B0604020202020204" pitchFamily="34" charset="0"/>
                          <a:cs typeface="Arial" panose="020B0604020202020204" pitchFamily="34" charset="0"/>
                        </a:rPr>
                        <a:t> type</a:t>
                      </a:r>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Provided by </a:t>
                      </a:r>
                    </a:p>
                  </a:txBody>
                  <a:tcPr/>
                </a:tc>
                <a:tc>
                  <a:txBody>
                    <a:bodyPr/>
                    <a:lstStyle/>
                    <a:p>
                      <a:r>
                        <a:rPr lang="en-GB" dirty="0">
                          <a:latin typeface="Arial" panose="020B0604020202020204" pitchFamily="34" charset="0"/>
                          <a:cs typeface="Arial" panose="020B0604020202020204" pitchFamily="34" charset="0"/>
                        </a:rPr>
                        <a:t>Information</a:t>
                      </a:r>
                      <a:r>
                        <a:rPr lang="en-GB" baseline="0"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99662248"/>
                  </a:ext>
                </a:extLst>
              </a:tr>
              <a:tr h="370840">
                <a:tc>
                  <a:txBody>
                    <a:bodyPr/>
                    <a:lstStyle/>
                    <a:p>
                      <a:r>
                        <a:rPr lang="en-GB" dirty="0">
                          <a:latin typeface="Arial" panose="020B0604020202020204" pitchFamily="34" charset="0"/>
                          <a:cs typeface="Arial" panose="020B0604020202020204" pitchFamily="34" charset="0"/>
                        </a:rPr>
                        <a:t>Personal</a:t>
                      </a:r>
                      <a:r>
                        <a:rPr lang="en-GB" baseline="0" dirty="0">
                          <a:latin typeface="Arial" panose="020B0604020202020204" pitchFamily="34" charset="0"/>
                          <a:cs typeface="Arial" panose="020B0604020202020204" pitchFamily="34" charset="0"/>
                        </a:rPr>
                        <a:t> Accident </a:t>
                      </a:r>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Student (if host organisation</a:t>
                      </a:r>
                      <a:r>
                        <a:rPr lang="en-GB" baseline="0" dirty="0">
                          <a:latin typeface="Arial" panose="020B0604020202020204" pitchFamily="34" charset="0"/>
                          <a:cs typeface="Arial" panose="020B0604020202020204" pitchFamily="34" charset="0"/>
                        </a:rPr>
                        <a:t> does not hold ELI/ PLI or equivalent) </a:t>
                      </a:r>
                      <a:endParaRPr lang="en-GB" dirty="0">
                        <a:latin typeface="Arial" panose="020B0604020202020204" pitchFamily="34" charset="0"/>
                        <a:cs typeface="Arial" panose="020B0604020202020204" pitchFamily="34" charset="0"/>
                      </a:endParaRPr>
                    </a:p>
                  </a:txBody>
                  <a:tcPr/>
                </a:tc>
                <a:tc>
                  <a:txBody>
                    <a:bodyPr/>
                    <a:lstStyle/>
                    <a:p>
                      <a:r>
                        <a:rPr lang="en-GB" baseline="0" dirty="0">
                          <a:latin typeface="Arial" panose="020B0604020202020204" pitchFamily="34" charset="0"/>
                          <a:cs typeface="Arial" panose="020B0604020202020204" pitchFamily="34" charset="0"/>
                        </a:rPr>
                        <a:t>This personal insurance provides compensation in the event of injuries, disability or death caused solely by violent, accidental, external and visible events. </a:t>
                      </a:r>
                    </a:p>
                  </a:txBody>
                  <a:tcPr/>
                </a:tc>
                <a:extLst>
                  <a:ext uri="{0D108BD9-81ED-4DB2-BD59-A6C34878D82A}">
                    <a16:rowId xmlns:a16="http://schemas.microsoft.com/office/drawing/2014/main" val="2039434313"/>
                  </a:ext>
                </a:extLst>
              </a:tr>
              <a:tr h="370840">
                <a:tc>
                  <a:txBody>
                    <a:bodyPr/>
                    <a:lstStyle/>
                    <a:p>
                      <a:r>
                        <a:rPr lang="en-GB" dirty="0">
                          <a:latin typeface="Arial" panose="020B0604020202020204" pitchFamily="34" charset="0"/>
                          <a:cs typeface="Arial" panose="020B0604020202020204" pitchFamily="34" charset="0"/>
                        </a:rPr>
                        <a:t>Professional indemnity  &amp; Medical indemnity</a:t>
                      </a:r>
                      <a:r>
                        <a:rPr lang="en-GB" baseline="0"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Student</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Professional</a:t>
                      </a:r>
                      <a:r>
                        <a:rPr lang="en-GB" baseline="0" dirty="0">
                          <a:latin typeface="Arial" panose="020B0604020202020204" pitchFamily="34" charset="0"/>
                          <a:cs typeface="Arial" panose="020B0604020202020204" pitchFamily="34" charset="0"/>
                        </a:rPr>
                        <a:t> indemnity insurance is a type of liability cover designed to protect an individual or business against claims made by clients for loss or damage due to negligent advice or services provided for a fee.  This is usually held by the placement provider. </a:t>
                      </a:r>
                    </a:p>
                    <a:p>
                      <a:endParaRPr lang="en-GB" baseline="0" dirty="0">
                        <a:latin typeface="Arial" panose="020B0604020202020204" pitchFamily="34" charset="0"/>
                        <a:cs typeface="Arial" panose="020B0604020202020204" pitchFamily="34" charset="0"/>
                      </a:endParaRPr>
                    </a:p>
                    <a:p>
                      <a:r>
                        <a:rPr lang="en-GB" baseline="0" dirty="0">
                          <a:latin typeface="Arial" panose="020B0604020202020204" pitchFamily="34" charset="0"/>
                          <a:cs typeface="Arial" panose="020B0604020202020204" pitchFamily="34" charset="0"/>
                        </a:rPr>
                        <a:t>Medical elective students are required to possess their own medical indemnity insurance. </a:t>
                      </a:r>
                    </a:p>
                  </a:txBody>
                  <a:tcPr/>
                </a:tc>
                <a:extLst>
                  <a:ext uri="{0D108BD9-81ED-4DB2-BD59-A6C34878D82A}">
                    <a16:rowId xmlns:a16="http://schemas.microsoft.com/office/drawing/2014/main" val="34633425"/>
                  </a:ext>
                </a:extLst>
              </a:tr>
              <a:tr h="370840">
                <a:tc>
                  <a:txBody>
                    <a:bodyPr/>
                    <a:lstStyle/>
                    <a:p>
                      <a:r>
                        <a:rPr lang="en-GB" dirty="0">
                          <a:latin typeface="Arial" panose="020B0604020202020204" pitchFamily="34" charset="0"/>
                          <a:cs typeface="Arial" panose="020B0604020202020204" pitchFamily="34" charset="0"/>
                        </a:rPr>
                        <a:t>Travel </a:t>
                      </a:r>
                    </a:p>
                  </a:txBody>
                  <a:tcPr/>
                </a:tc>
                <a:tc>
                  <a:txBody>
                    <a:bodyPr/>
                    <a:lstStyle/>
                    <a:p>
                      <a:r>
                        <a:rPr lang="en-GB" dirty="0">
                          <a:latin typeface="Arial" panose="020B0604020202020204" pitchFamily="34" charset="0"/>
                          <a:cs typeface="Arial" panose="020B0604020202020204" pitchFamily="34" charset="0"/>
                        </a:rPr>
                        <a:t>University*</a:t>
                      </a:r>
                    </a:p>
                    <a:p>
                      <a:endParaRPr lang="en-GB" dirty="0">
                        <a:latin typeface="Arial" panose="020B0604020202020204" pitchFamily="34" charset="0"/>
                        <a:cs typeface="Arial" panose="020B0604020202020204" pitchFamily="34" charset="0"/>
                      </a:endParaRPr>
                    </a:p>
                    <a:p>
                      <a:r>
                        <a:rPr lang="en-GB" sz="1400" i="1" dirty="0">
                          <a:latin typeface="Arial" panose="020B0604020202020204" pitchFamily="34" charset="0"/>
                          <a:cs typeface="Arial" panose="020B0604020202020204" pitchFamily="34" charset="0"/>
                        </a:rPr>
                        <a:t>*Student</a:t>
                      </a:r>
                      <a:r>
                        <a:rPr lang="en-GB" sz="1400" i="1" baseline="0" dirty="0">
                          <a:latin typeface="Arial" panose="020B0604020202020204" pitchFamily="34" charset="0"/>
                          <a:cs typeface="Arial" panose="020B0604020202020204" pitchFamily="34" charset="0"/>
                        </a:rPr>
                        <a:t>s may need to take out additional cover for travel/ sports activities undertaken that don’t direct relate to the placement. </a:t>
                      </a:r>
                      <a:endParaRPr lang="en-GB" sz="1400" i="1" dirty="0">
                        <a:latin typeface="Arial" panose="020B0604020202020204" pitchFamily="34" charset="0"/>
                        <a:cs typeface="Arial" panose="020B0604020202020204" pitchFamily="34" charset="0"/>
                      </a:endParaRPr>
                    </a:p>
                  </a:txBody>
                  <a:tcPr/>
                </a:tc>
                <a:tc>
                  <a:txBody>
                    <a:bodyPr/>
                    <a:lstStyle/>
                    <a:p>
                      <a:r>
                        <a:rPr lang="en-GB" baseline="0" dirty="0">
                          <a:latin typeface="Arial" panose="020B0604020202020204" pitchFamily="34" charset="0"/>
                          <a:cs typeface="Arial" panose="020B0604020202020204" pitchFamily="34" charset="0"/>
                        </a:rPr>
                        <a:t>Travel insurance is insurance that is intended to cover medical expenses, trip cancellation, personal possessions, personal liability and other losses incurred while travelling, either internationally or within one’s own country.  Cover varies policy to policy and there may be some differences in cover.  </a:t>
                      </a:r>
                    </a:p>
                  </a:txBody>
                  <a:tcPr/>
                </a:tc>
                <a:extLst>
                  <a:ext uri="{0D108BD9-81ED-4DB2-BD59-A6C34878D82A}">
                    <a16:rowId xmlns:a16="http://schemas.microsoft.com/office/drawing/2014/main" val="3048654316"/>
                  </a:ext>
                </a:extLst>
              </a:tr>
              <a:tr h="370840">
                <a:tc>
                  <a:txBody>
                    <a:bodyPr/>
                    <a:lstStyle/>
                    <a:p>
                      <a:endParaRPr lang="en-GB" dirty="0"/>
                    </a:p>
                  </a:txBody>
                  <a:tcPr/>
                </a:tc>
                <a:tc>
                  <a:txBody>
                    <a:bodyPr/>
                    <a:lstStyle/>
                    <a:p>
                      <a:endParaRPr lang="en-GB" dirty="0"/>
                    </a:p>
                  </a:txBody>
                  <a:tcPr/>
                </a:tc>
                <a:tc>
                  <a:txBody>
                    <a:bodyPr/>
                    <a:lstStyle/>
                    <a:p>
                      <a:endParaRPr lang="en-GB" baseline="0" dirty="0"/>
                    </a:p>
                  </a:txBody>
                  <a:tcPr/>
                </a:tc>
                <a:extLst>
                  <a:ext uri="{0D108BD9-81ED-4DB2-BD59-A6C34878D82A}">
                    <a16:rowId xmlns:a16="http://schemas.microsoft.com/office/drawing/2014/main" val="279942625"/>
                  </a:ext>
                </a:extLst>
              </a:tr>
            </a:tbl>
          </a:graphicData>
        </a:graphic>
      </p:graphicFrame>
    </p:spTree>
    <p:extLst>
      <p:ext uri="{BB962C8B-B14F-4D97-AF65-F5344CB8AC3E}">
        <p14:creationId xmlns:p14="http://schemas.microsoft.com/office/powerpoint/2010/main" val="462718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783877619"/>
              </p:ext>
            </p:extLst>
          </p:nvPr>
        </p:nvGraphicFramePr>
        <p:xfrm>
          <a:off x="295275" y="1078865"/>
          <a:ext cx="11279691" cy="3296920"/>
        </p:xfrm>
        <a:graphic>
          <a:graphicData uri="http://schemas.openxmlformats.org/drawingml/2006/table">
            <a:tbl>
              <a:tblPr firstRow="1" bandRow="1">
                <a:tableStyleId>{5C22544A-7EE6-4342-B048-85BDC9FD1C3A}</a:tableStyleId>
              </a:tblPr>
              <a:tblGrid>
                <a:gridCol w="2381018">
                  <a:extLst>
                    <a:ext uri="{9D8B030D-6E8A-4147-A177-3AD203B41FA5}">
                      <a16:colId xmlns:a16="http://schemas.microsoft.com/office/drawing/2014/main" val="538196931"/>
                    </a:ext>
                  </a:extLst>
                </a:gridCol>
                <a:gridCol w="1895707">
                  <a:extLst>
                    <a:ext uri="{9D8B030D-6E8A-4147-A177-3AD203B41FA5}">
                      <a16:colId xmlns:a16="http://schemas.microsoft.com/office/drawing/2014/main" val="3427182551"/>
                    </a:ext>
                  </a:extLst>
                </a:gridCol>
                <a:gridCol w="7002966">
                  <a:extLst>
                    <a:ext uri="{9D8B030D-6E8A-4147-A177-3AD203B41FA5}">
                      <a16:colId xmlns:a16="http://schemas.microsoft.com/office/drawing/2014/main" val="3029832735"/>
                    </a:ext>
                  </a:extLst>
                </a:gridCol>
              </a:tblGrid>
              <a:tr h="370840">
                <a:tc>
                  <a:txBody>
                    <a:bodyPr/>
                    <a:lstStyle/>
                    <a:p>
                      <a:r>
                        <a:rPr lang="en-GB" dirty="0">
                          <a:latin typeface="Arial" panose="020B0604020202020204" pitchFamily="34" charset="0"/>
                          <a:cs typeface="Arial" panose="020B0604020202020204" pitchFamily="34" charset="0"/>
                        </a:rPr>
                        <a:t>Insurance</a:t>
                      </a:r>
                      <a:r>
                        <a:rPr lang="en-GB" baseline="0" dirty="0">
                          <a:latin typeface="Arial" panose="020B0604020202020204" pitchFamily="34" charset="0"/>
                          <a:cs typeface="Arial" panose="020B0604020202020204" pitchFamily="34" charset="0"/>
                        </a:rPr>
                        <a:t> type</a:t>
                      </a:r>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Provided by </a:t>
                      </a:r>
                    </a:p>
                  </a:txBody>
                  <a:tcPr/>
                </a:tc>
                <a:tc>
                  <a:txBody>
                    <a:bodyPr/>
                    <a:lstStyle/>
                    <a:p>
                      <a:r>
                        <a:rPr lang="en-GB" dirty="0">
                          <a:latin typeface="Arial" panose="020B0604020202020204" pitchFamily="34" charset="0"/>
                          <a:cs typeface="Arial" panose="020B0604020202020204" pitchFamily="34" charset="0"/>
                        </a:rPr>
                        <a:t>Information</a:t>
                      </a:r>
                      <a:r>
                        <a:rPr lang="en-GB" baseline="0"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99662248"/>
                  </a:ext>
                </a:extLst>
              </a:tr>
              <a:tr h="370840">
                <a:tc>
                  <a:txBody>
                    <a:bodyPr/>
                    <a:lstStyle/>
                    <a:p>
                      <a:r>
                        <a:rPr lang="en-GB" dirty="0">
                          <a:latin typeface="Arial" panose="020B0604020202020204" pitchFamily="34" charset="0"/>
                          <a:cs typeface="Arial" panose="020B0604020202020204" pitchFamily="34" charset="0"/>
                        </a:rPr>
                        <a:t>Medical/</a:t>
                      </a:r>
                      <a:r>
                        <a:rPr lang="en-GB" baseline="0" dirty="0">
                          <a:latin typeface="Arial" panose="020B0604020202020204" pitchFamily="34" charset="0"/>
                          <a:cs typeface="Arial" panose="020B0604020202020204" pitchFamily="34" charset="0"/>
                        </a:rPr>
                        <a:t> health </a:t>
                      </a:r>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University </a:t>
                      </a:r>
                    </a:p>
                  </a:txBody>
                  <a:tcPr/>
                </a:tc>
                <a:tc>
                  <a:txBody>
                    <a:bodyPr/>
                    <a:lstStyle/>
                    <a:p>
                      <a:r>
                        <a:rPr lang="en-GB" baseline="0" dirty="0">
                          <a:latin typeface="Arial" panose="020B0604020202020204" pitchFamily="34" charset="0"/>
                          <a:cs typeface="Arial" panose="020B0604020202020204" pitchFamily="34" charset="0"/>
                        </a:rPr>
                        <a:t>Health insurance is a type of insurance coverage that pays for medical and surgical expenses incurred by the insured.  Health insurance can reimburse the insured for expenses incurred from illness or injury, or pay the care provider directly.</a:t>
                      </a:r>
                    </a:p>
                  </a:txBody>
                  <a:tcPr/>
                </a:tc>
                <a:extLst>
                  <a:ext uri="{0D108BD9-81ED-4DB2-BD59-A6C34878D82A}">
                    <a16:rowId xmlns:a16="http://schemas.microsoft.com/office/drawing/2014/main" val="2039434313"/>
                  </a:ext>
                </a:extLst>
              </a:tr>
              <a:tr h="370840">
                <a:tc>
                  <a:txBody>
                    <a:bodyPr/>
                    <a:lstStyle/>
                    <a:p>
                      <a:r>
                        <a:rPr lang="en-GB" dirty="0">
                          <a:latin typeface="Arial" panose="020B0604020202020204" pitchFamily="34" charset="0"/>
                          <a:cs typeface="Arial" panose="020B0604020202020204" pitchFamily="34" charset="0"/>
                        </a:rPr>
                        <a:t>Motor</a:t>
                      </a:r>
                    </a:p>
                  </a:txBody>
                  <a:tcPr/>
                </a:tc>
                <a:tc>
                  <a:txBody>
                    <a:bodyPr/>
                    <a:lstStyle/>
                    <a:p>
                      <a:r>
                        <a:rPr lang="en-GB" dirty="0">
                          <a:latin typeface="Arial" panose="020B0604020202020204" pitchFamily="34" charset="0"/>
                          <a:cs typeface="Arial" panose="020B0604020202020204" pitchFamily="34" charset="0"/>
                        </a:rPr>
                        <a:t>Host organisation (if driving for work purposes)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txBody>
                  <a:tcPr/>
                </a:tc>
                <a:tc>
                  <a:txBody>
                    <a:bodyPr/>
                    <a:lstStyle/>
                    <a:p>
                      <a:r>
                        <a:rPr lang="en-GB" dirty="0">
                          <a:latin typeface="Arial" panose="020B0604020202020204" pitchFamily="34" charset="0"/>
                          <a:cs typeface="Arial" panose="020B0604020202020204" pitchFamily="34" charset="0"/>
                        </a:rPr>
                        <a:t>A motor insurance</a:t>
                      </a:r>
                      <a:r>
                        <a:rPr lang="en-GB" baseline="0" dirty="0">
                          <a:latin typeface="Arial" panose="020B0604020202020204" pitchFamily="34" charset="0"/>
                          <a:cs typeface="Arial" panose="020B0604020202020204" pitchFamily="34" charset="0"/>
                        </a:rPr>
                        <a:t> policy is issued by an insurance company as part of the prevention of public liability to protect the general public from any accident that might take place on the road.  Cover can vary but generally covers death, injury, damage to vehicles and third party property. </a:t>
                      </a:r>
                    </a:p>
                  </a:txBody>
                  <a:tcPr/>
                </a:tc>
                <a:extLst>
                  <a:ext uri="{0D108BD9-81ED-4DB2-BD59-A6C34878D82A}">
                    <a16:rowId xmlns:a16="http://schemas.microsoft.com/office/drawing/2014/main" val="34633425"/>
                  </a:ext>
                </a:extLst>
              </a:tr>
            </a:tbl>
          </a:graphicData>
        </a:graphic>
      </p:graphicFrame>
      <p:sp>
        <p:nvSpPr>
          <p:cNvPr id="2" name="Text Placeholder 1"/>
          <p:cNvSpPr>
            <a:spLocks noGrp="1"/>
          </p:cNvSpPr>
          <p:nvPr>
            <p:ph type="body" sz="quarter" idx="10"/>
          </p:nvPr>
        </p:nvSpPr>
        <p:spPr>
          <a:xfrm>
            <a:off x="295275" y="426212"/>
            <a:ext cx="11678422" cy="643636"/>
          </a:xfrm>
        </p:spPr>
        <p:txBody>
          <a:bodyPr/>
          <a:lstStyle/>
          <a:p>
            <a:r>
              <a:rPr lang="en-GB" dirty="0"/>
              <a:t>Insurance types</a:t>
            </a:r>
          </a:p>
        </p:txBody>
      </p:sp>
    </p:spTree>
    <p:extLst>
      <p:ext uri="{BB962C8B-B14F-4D97-AF65-F5344CB8AC3E}">
        <p14:creationId xmlns:p14="http://schemas.microsoft.com/office/powerpoint/2010/main" val="328845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What does this mean to me?</a:t>
            </a:r>
          </a:p>
        </p:txBody>
      </p:sp>
      <p:sp>
        <p:nvSpPr>
          <p:cNvPr id="4" name="Text Placeholder 3"/>
          <p:cNvSpPr>
            <a:spLocks noGrp="1"/>
          </p:cNvSpPr>
          <p:nvPr>
            <p:ph type="body" sz="quarter" idx="12"/>
          </p:nvPr>
        </p:nvSpPr>
        <p:spPr>
          <a:xfrm>
            <a:off x="295275" y="2297723"/>
            <a:ext cx="11678422" cy="4268177"/>
          </a:xfrm>
        </p:spPr>
        <p:txBody>
          <a:bodyPr>
            <a:normAutofit/>
          </a:bodyPr>
          <a:lstStyle/>
          <a:p>
            <a:pPr>
              <a:buClr>
                <a:srgbClr val="FF9933"/>
              </a:buClr>
            </a:pPr>
            <a:r>
              <a:rPr lang="en-GB" dirty="0"/>
              <a:t>Where you go on placement (UK or Overseas) will have an impact on the level of insurance cover available to you.</a:t>
            </a:r>
          </a:p>
          <a:p>
            <a:pPr>
              <a:buClr>
                <a:srgbClr val="FF9933"/>
              </a:buClr>
            </a:pPr>
            <a:r>
              <a:rPr lang="en-GB" dirty="0"/>
              <a:t>It is a legal requirement in the UK for companies to take out Employers liability and Public liability.  This is not the case for many overseas countries and as such there may be little or no insurance cover provided for you by the host organisation. </a:t>
            </a:r>
          </a:p>
          <a:p>
            <a:pPr>
              <a:buClr>
                <a:srgbClr val="FF9933"/>
              </a:buClr>
            </a:pPr>
            <a:r>
              <a:rPr lang="en-GB" dirty="0"/>
              <a:t>Other countries like Australia and NZ while it is a legal requirement may not agree to provide the cover – due to cost.</a:t>
            </a:r>
          </a:p>
          <a:p>
            <a:pPr marL="0" indent="0">
              <a:buNone/>
            </a:pPr>
            <a:endParaRPr lang="en-GB" dirty="0"/>
          </a:p>
        </p:txBody>
      </p:sp>
    </p:spTree>
    <p:extLst>
      <p:ext uri="{BB962C8B-B14F-4D97-AF65-F5344CB8AC3E}">
        <p14:creationId xmlns:p14="http://schemas.microsoft.com/office/powerpoint/2010/main" val="321839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p:cNvSpPr>
            <a:spLocks noGrp="1"/>
          </p:cNvSpPr>
          <p:nvPr>
            <p:ph type="pic" sz="quarter" idx="14"/>
          </p:nvPr>
        </p:nvSpPr>
        <p:spPr/>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040" y="97525"/>
            <a:ext cx="11866879" cy="6760475"/>
          </a:xfrm>
          <a:prstGeom prst="rect">
            <a:avLst/>
          </a:prstGeom>
        </p:spPr>
      </p:pic>
    </p:spTree>
    <p:extLst>
      <p:ext uri="{BB962C8B-B14F-4D97-AF65-F5344CB8AC3E}">
        <p14:creationId xmlns:p14="http://schemas.microsoft.com/office/powerpoint/2010/main" val="1691661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215 - Health and Safety Powerpoint (Widescreen)" id="{2B6CCCB2-78B3-8949-91FB-095BA9FC48F9}" vid="{211B0AA7-770A-B645-9552-1B4E29E25E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5215 - Health and Safety Powerpoint (Widescreen)</Template>
  <TotalTime>14219</TotalTime>
  <Words>1000</Words>
  <Application>Microsoft Office PowerPoint</Application>
  <PresentationFormat>Widescreen</PresentationFormat>
  <Paragraphs>82</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Williams</dc:creator>
  <cp:lastModifiedBy>Nina-Marie Dicataldo</cp:lastModifiedBy>
  <cp:revision>128</cp:revision>
  <cp:lastPrinted>2019-05-16T13:54:49Z</cp:lastPrinted>
  <dcterms:created xsi:type="dcterms:W3CDTF">2017-08-08T10:19:03Z</dcterms:created>
  <dcterms:modified xsi:type="dcterms:W3CDTF">2022-07-19T09:02:56Z</dcterms:modified>
</cp:coreProperties>
</file>